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362" r:id="rId2"/>
    <p:sldId id="364" r:id="rId3"/>
    <p:sldId id="365" r:id="rId4"/>
    <p:sldId id="363" r:id="rId5"/>
    <p:sldId id="366" r:id="rId6"/>
    <p:sldId id="367" r:id="rId7"/>
    <p:sldId id="336" r:id="rId8"/>
    <p:sldId id="358" r:id="rId9"/>
    <p:sldId id="368" r:id="rId10"/>
    <p:sldId id="370" r:id="rId11"/>
    <p:sldId id="371" r:id="rId12"/>
    <p:sldId id="374" r:id="rId13"/>
    <p:sldId id="375" r:id="rId14"/>
    <p:sldId id="373" r:id="rId15"/>
    <p:sldId id="372" r:id="rId16"/>
    <p:sldId id="300" r:id="rId17"/>
    <p:sldId id="425" r:id="rId18"/>
    <p:sldId id="391" r:id="rId19"/>
    <p:sldId id="392" r:id="rId20"/>
    <p:sldId id="393" r:id="rId21"/>
    <p:sldId id="433" r:id="rId22"/>
    <p:sldId id="434" r:id="rId23"/>
    <p:sldId id="435" r:id="rId24"/>
    <p:sldId id="432" r:id="rId25"/>
    <p:sldId id="427" r:id="rId26"/>
    <p:sldId id="42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34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940DE7-40D7-2F48-987F-473A266EB2D1}" type="datetimeFigureOut">
              <a:rPr lang="en-US" smtClean="0"/>
              <a:t>6/4/2020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C37792-3584-8F44-A228-D4CCCED21F2F}" type="slidenum">
              <a:rPr lang="en-US" smtClean="0"/>
              <a:t>‹#›</a:t>
            </a:fld>
            <a:endParaRPr lang="en-US"/>
          </a:p>
        </p:txBody>
      </p:sp>
    </p:spTree>
    <p:extLst>
      <p:ext uri="{BB962C8B-B14F-4D97-AF65-F5344CB8AC3E}">
        <p14:creationId xmlns:p14="http://schemas.microsoft.com/office/powerpoint/2010/main" val="478642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biblia.com/bible/niv/Rev.%202.5"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britannica.com/biography/Domitian"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biblehub.com/greek/32.ht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Placed His right hand on me</a:t>
            </a:r>
            <a:r>
              <a:rPr lang="en-US" b="0" i="0"/>
              <a:t> = His powerful hand brought comfort and consolation and strength.</a:t>
            </a:r>
          </a:p>
          <a:p>
            <a:endParaRPr lang="en-US" b="0" i="0"/>
          </a:p>
          <a:p>
            <a:r>
              <a:rPr lang="en-US" b="1" i="1"/>
              <a:t>“Do not fear, for I am with you; Do not anxiously look about you, for I am Your God. I will strengthen you, surely I will help you. Surely I will uphold you with My righteous right hand.</a:t>
            </a:r>
            <a:r>
              <a:rPr lang="en-US" b="1" i="0"/>
              <a:t>”  Isaiah 41:10</a:t>
            </a:r>
            <a:endParaRPr lang="en-US" b="1" i="1"/>
          </a:p>
        </p:txBody>
      </p:sp>
      <p:sp>
        <p:nvSpPr>
          <p:cNvPr id="4" name="Slide Number Placeholder 3"/>
          <p:cNvSpPr>
            <a:spLocks noGrp="1"/>
          </p:cNvSpPr>
          <p:nvPr>
            <p:ph type="sldNum" sz="quarter" idx="5"/>
          </p:nvPr>
        </p:nvSpPr>
        <p:spPr/>
        <p:txBody>
          <a:bodyPr/>
          <a:lstStyle/>
          <a:p>
            <a:fld id="{AAC37792-3584-8F44-A228-D4CCCED21F2F}" type="slidenum">
              <a:rPr lang="en-US" smtClean="0"/>
              <a:t>8</a:t>
            </a:fld>
            <a:endParaRPr lang="en-US"/>
          </a:p>
        </p:txBody>
      </p:sp>
    </p:spTree>
    <p:extLst>
      <p:ext uri="{BB962C8B-B14F-4D97-AF65-F5344CB8AC3E}">
        <p14:creationId xmlns:p14="http://schemas.microsoft.com/office/powerpoint/2010/main" val="833909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000000"/>
                </a:solidFill>
                <a:effectLst/>
                <a:latin typeface="Helvetica Neue"/>
              </a:rPr>
              <a:t>Romans 6</a:t>
            </a:r>
            <a:r>
              <a:rPr lang="en-US" b="0" i="0">
                <a:solidFill>
                  <a:srgbClr val="000000"/>
                </a:solidFill>
                <a:effectLst/>
                <a:latin typeface="Helvetica Neue"/>
              </a:rPr>
              <a:t> (NIV)</a:t>
            </a:r>
          </a:p>
          <a:p>
            <a:r>
              <a:rPr lang="en-US" b="1" i="0">
                <a:solidFill>
                  <a:srgbClr val="000000"/>
                </a:solidFill>
                <a:effectLst/>
                <a:latin typeface="Helvetica Neue"/>
              </a:rPr>
              <a:t>Dead to Sin, Alive in Christ</a:t>
            </a:r>
          </a:p>
          <a:p>
            <a:r>
              <a:rPr lang="en-US" b="1" i="1">
                <a:solidFill>
                  <a:srgbClr val="000000"/>
                </a:solidFill>
                <a:effectLst/>
                <a:latin typeface="Arial" panose="020B0604020202020204" pitchFamily="34" charset="0"/>
              </a:rPr>
              <a:t>1 </a:t>
            </a:r>
            <a:r>
              <a:rPr lang="en-US" b="0" i="1">
                <a:solidFill>
                  <a:srgbClr val="000000"/>
                </a:solidFill>
                <a:effectLst/>
                <a:latin typeface="Helvetica Neue"/>
              </a:rPr>
              <a:t>What shall we say, then? Shall we go on sinning so that grace may increase? </a:t>
            </a:r>
            <a:r>
              <a:rPr lang="en-US" b="1" i="1" baseline="30000">
                <a:solidFill>
                  <a:srgbClr val="000000"/>
                </a:solidFill>
                <a:effectLst/>
                <a:latin typeface="Arial" panose="020B0604020202020204" pitchFamily="34" charset="0"/>
              </a:rPr>
              <a:t>2 </a:t>
            </a:r>
            <a:r>
              <a:rPr lang="en-US" b="0" i="1">
                <a:solidFill>
                  <a:srgbClr val="000000"/>
                </a:solidFill>
                <a:effectLst/>
                <a:latin typeface="Helvetica Neue"/>
              </a:rPr>
              <a:t>By no means! We are those who have died to sin; how can we live in it any longer? </a:t>
            </a:r>
          </a:p>
          <a:p>
            <a:endParaRPr lang="en-US" b="0" i="1">
              <a:solidFill>
                <a:srgbClr val="000000"/>
              </a:solidFill>
              <a:effectLst/>
              <a:latin typeface="Helvetica Neue"/>
            </a:endParaRPr>
          </a:p>
          <a:p>
            <a:r>
              <a:rPr lang="en-US" b="1" i="0">
                <a:solidFill>
                  <a:srgbClr val="000000"/>
                </a:solidFill>
                <a:effectLst/>
                <a:latin typeface="Helvetica Neue"/>
              </a:rPr>
              <a:t>Slaves to Righteousness</a:t>
            </a:r>
          </a:p>
          <a:p>
            <a:r>
              <a:rPr lang="en-US" b="1" i="1" baseline="30000">
                <a:solidFill>
                  <a:srgbClr val="000000"/>
                </a:solidFill>
                <a:effectLst/>
                <a:latin typeface="Arial" panose="020B0604020202020204" pitchFamily="34" charset="0"/>
              </a:rPr>
              <a:t>15 </a:t>
            </a:r>
            <a:r>
              <a:rPr lang="en-US" b="0" i="1">
                <a:solidFill>
                  <a:srgbClr val="000000"/>
                </a:solidFill>
                <a:effectLst/>
                <a:latin typeface="Helvetica Neue"/>
              </a:rPr>
              <a:t>What then? Shall we sin because we are not under the law but under grace? By no means! </a:t>
            </a:r>
            <a:r>
              <a:rPr lang="en-US" b="1" i="1" baseline="30000">
                <a:solidFill>
                  <a:srgbClr val="000000"/>
                </a:solidFill>
                <a:effectLst/>
                <a:latin typeface="Arial" panose="020B0604020202020204" pitchFamily="34" charset="0"/>
              </a:rPr>
              <a:t>16 </a:t>
            </a:r>
            <a:r>
              <a:rPr lang="en-US" b="0" i="1">
                <a:solidFill>
                  <a:srgbClr val="000000"/>
                </a:solidFill>
                <a:effectLst/>
                <a:latin typeface="Helvetica Neue"/>
              </a:rPr>
              <a:t>Don’t you know that when you offer yourselves to someone as obedient slaves, you are slaves of the one you obey—whether you are slaves to sin, which leads to death, or to obedience, which leads to righteousness? </a:t>
            </a:r>
            <a:r>
              <a:rPr lang="en-US" b="1" i="1" baseline="30000">
                <a:solidFill>
                  <a:srgbClr val="000000"/>
                </a:solidFill>
                <a:effectLst/>
                <a:latin typeface="Arial" panose="020B0604020202020204" pitchFamily="34" charset="0"/>
              </a:rPr>
              <a:t>17 </a:t>
            </a:r>
            <a:r>
              <a:rPr lang="en-US" b="0" i="1">
                <a:solidFill>
                  <a:srgbClr val="000000"/>
                </a:solidFill>
                <a:effectLst/>
                <a:latin typeface="Helvetica Neue"/>
              </a:rPr>
              <a:t>But thanks be to God that, though you used to be slaves to sin, you have come to obey from your heart the pattern of teaching that has now claimed your allegiance. </a:t>
            </a:r>
            <a:r>
              <a:rPr lang="en-US" b="1" i="1" baseline="30000">
                <a:solidFill>
                  <a:srgbClr val="000000"/>
                </a:solidFill>
                <a:effectLst/>
                <a:latin typeface="Arial" panose="020B0604020202020204" pitchFamily="34" charset="0"/>
              </a:rPr>
              <a:t>18 </a:t>
            </a:r>
            <a:r>
              <a:rPr lang="en-US" b="0" i="1">
                <a:solidFill>
                  <a:srgbClr val="000000"/>
                </a:solidFill>
                <a:effectLst/>
                <a:latin typeface="Helvetica Neue"/>
              </a:rPr>
              <a:t>You have been set free from sin and have become slaves to righteousness.</a:t>
            </a:r>
          </a:p>
          <a:p>
            <a:endParaRPr lang="en-US" b="1" i="1" baseline="30000">
              <a:solidFill>
                <a:srgbClr val="000000"/>
              </a:solidFill>
              <a:effectLst/>
              <a:latin typeface="Arial" panose="020B0604020202020204" pitchFamily="34" charset="0"/>
            </a:endParaRPr>
          </a:p>
          <a:p>
            <a:r>
              <a:rPr lang="en-US" b="1" i="1" baseline="30000">
                <a:solidFill>
                  <a:srgbClr val="000000"/>
                </a:solidFill>
                <a:effectLst/>
                <a:latin typeface="Arial" panose="020B0604020202020204" pitchFamily="34" charset="0"/>
              </a:rPr>
              <a:t>20 </a:t>
            </a:r>
            <a:r>
              <a:rPr lang="en-US" b="0" i="1">
                <a:solidFill>
                  <a:srgbClr val="000000"/>
                </a:solidFill>
                <a:effectLst/>
                <a:latin typeface="Helvetica Neue"/>
              </a:rPr>
              <a:t>When you were slaves to sin, you were free from the control of righteousness. </a:t>
            </a:r>
            <a:r>
              <a:rPr lang="en-US" b="1" i="1" baseline="30000">
                <a:solidFill>
                  <a:srgbClr val="000000"/>
                </a:solidFill>
                <a:effectLst/>
                <a:latin typeface="Arial" panose="020B0604020202020204" pitchFamily="34" charset="0"/>
              </a:rPr>
              <a:t>21 </a:t>
            </a:r>
            <a:r>
              <a:rPr lang="en-US" b="1" i="1">
                <a:solidFill>
                  <a:srgbClr val="000000"/>
                </a:solidFill>
                <a:effectLst/>
                <a:latin typeface="Helvetica Neue"/>
              </a:rPr>
              <a:t>What benefit did you reap at that time from the things you are now ashamed of? </a:t>
            </a:r>
            <a:r>
              <a:rPr lang="en-US" b="0" i="1">
                <a:solidFill>
                  <a:srgbClr val="000000"/>
                </a:solidFill>
                <a:effectLst/>
                <a:latin typeface="Helvetica Neue"/>
              </a:rPr>
              <a:t>Those things result in death! </a:t>
            </a:r>
            <a:r>
              <a:rPr lang="en-US" b="1" i="1" baseline="30000">
                <a:solidFill>
                  <a:srgbClr val="000000"/>
                </a:solidFill>
                <a:effectLst/>
                <a:latin typeface="Arial" panose="020B0604020202020204" pitchFamily="34" charset="0"/>
              </a:rPr>
              <a:t>22 </a:t>
            </a:r>
            <a:r>
              <a:rPr lang="en-US" b="0" i="1">
                <a:solidFill>
                  <a:srgbClr val="000000"/>
                </a:solidFill>
                <a:effectLst/>
                <a:latin typeface="Helvetica Neue"/>
              </a:rPr>
              <a:t>But now that you have been set free from sin and have become slaves of God, the benefit you reap leads to holiness, and the result is eternal life.</a:t>
            </a:r>
            <a:r>
              <a:rPr lang="en-US" b="1" i="1">
                <a:solidFill>
                  <a:srgbClr val="000000"/>
                </a:solidFill>
                <a:effectLst/>
                <a:latin typeface="Helvetica Neue"/>
              </a:rPr>
              <a:t> </a:t>
            </a:r>
            <a:r>
              <a:rPr lang="en-US" b="1" i="1" baseline="30000">
                <a:solidFill>
                  <a:srgbClr val="000000"/>
                </a:solidFill>
                <a:effectLst/>
                <a:latin typeface="Arial" panose="020B0604020202020204" pitchFamily="34" charset="0"/>
              </a:rPr>
              <a:t>23 </a:t>
            </a:r>
            <a:r>
              <a:rPr lang="en-US" b="1" i="1">
                <a:solidFill>
                  <a:srgbClr val="000000"/>
                </a:solidFill>
                <a:effectLst/>
                <a:latin typeface="Helvetica Neue"/>
              </a:rPr>
              <a:t>For the wages of sin is death, but the gift of God is eternal life in Christ Jesus our Lord.</a:t>
            </a:r>
          </a:p>
          <a:p>
            <a:endParaRPr lang="en-US"/>
          </a:p>
        </p:txBody>
      </p:sp>
      <p:sp>
        <p:nvSpPr>
          <p:cNvPr id="4" name="Slide Number Placeholder 3"/>
          <p:cNvSpPr>
            <a:spLocks noGrp="1"/>
          </p:cNvSpPr>
          <p:nvPr>
            <p:ph type="sldNum" sz="quarter" idx="5"/>
          </p:nvPr>
        </p:nvSpPr>
        <p:spPr/>
        <p:txBody>
          <a:bodyPr/>
          <a:lstStyle/>
          <a:p>
            <a:fld id="{AAC37792-3584-8F44-A228-D4CCCED21F2F}" type="slidenum">
              <a:rPr lang="en-US" smtClean="0"/>
              <a:t>20</a:t>
            </a:fld>
            <a:endParaRPr lang="en-US"/>
          </a:p>
        </p:txBody>
      </p:sp>
    </p:spTree>
    <p:extLst>
      <p:ext uri="{BB962C8B-B14F-4D97-AF65-F5344CB8AC3E}">
        <p14:creationId xmlns:p14="http://schemas.microsoft.com/office/powerpoint/2010/main" val="2617790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000000"/>
                </a:solidFill>
                <a:effectLst/>
                <a:latin typeface="bressay"/>
              </a:rPr>
              <a:t>https://www.imb.org/2018/06/01/what-happened-to-the-seven-churches-of-revelation/</a:t>
            </a:r>
          </a:p>
          <a:p>
            <a:endParaRPr lang="en-US" b="1" i="0">
              <a:solidFill>
                <a:srgbClr val="000000"/>
              </a:solidFill>
              <a:effectLst/>
              <a:latin typeface="bressay"/>
            </a:endParaRPr>
          </a:p>
          <a:p>
            <a:r>
              <a:rPr lang="en-US" b="1" i="0">
                <a:solidFill>
                  <a:srgbClr val="000000"/>
                </a:solidFill>
                <a:effectLst/>
                <a:latin typeface="bressay"/>
              </a:rPr>
              <a:t>Ephesus-Selçuk</a:t>
            </a:r>
          </a:p>
          <a:p>
            <a:r>
              <a:rPr lang="en-US" b="0" i="0">
                <a:solidFill>
                  <a:srgbClr val="000000"/>
                </a:solidFill>
                <a:effectLst/>
                <a:latin typeface="freight-sans-pro"/>
              </a:rPr>
              <a:t>Ephesus was the fourth largest city of the Roman empire in the first century. A thriving commercial center and port city, Ephesus was also the home of a temple to the goddess Artemis. The amphitheater in Ephesus, which could hold up to twenty-five thousand people, was the venue of the angry riot against Christians in Acts 19.</a:t>
            </a:r>
          </a:p>
          <a:p>
            <a:endParaRPr lang="en-US" b="0" i="1">
              <a:solidFill>
                <a:srgbClr val="666666"/>
              </a:solidFill>
              <a:effectLst/>
              <a:latin typeface="freight-sans-pro"/>
            </a:endParaRPr>
          </a:p>
          <a:p>
            <a:r>
              <a:rPr lang="en-US" b="0" i="0">
                <a:solidFill>
                  <a:srgbClr val="000000"/>
                </a:solidFill>
                <a:effectLst/>
                <a:latin typeface="freight-sans-pro"/>
              </a:rPr>
              <a:t>In Revelation, Jesus commended the Ephesian church for enduring hardships and hating the heresy of the Nicolaitans—early Gnostics who wanted to blend Christianity with pagan practices like sexual immorality. But others in Ephesus had fallen from their first love of Christ and received a sober warning: “Repent and do the things you did at first” (</a:t>
            </a:r>
            <a:r>
              <a:rPr lang="en-US" b="0" i="0" u="none" strike="noStrike">
                <a:solidFill>
                  <a:srgbClr val="5BC2E7"/>
                </a:solidFill>
                <a:effectLst/>
                <a:latin typeface="freight-sans-pro"/>
                <a:hlinkClick r:id="rId3"/>
              </a:rPr>
              <a:t>Rev. 2:5 NIV</a:t>
            </a:r>
            <a:r>
              <a:rPr lang="en-US" b="0" i="0">
                <a:solidFill>
                  <a:srgbClr val="000000"/>
                </a:solidFill>
                <a:effectLst/>
                <a:latin typeface="freight-sans-pro"/>
              </a:rPr>
              <a:t>). Some scholars think these Christians may have caved to pressure to worship at the cult temple of </a:t>
            </a:r>
            <a:r>
              <a:rPr lang="en-US" b="0" i="0" u="none" strike="noStrike">
                <a:solidFill>
                  <a:srgbClr val="5BC2E7"/>
                </a:solidFill>
                <a:effectLst/>
                <a:latin typeface="freight-sans-pro"/>
                <a:hlinkClick r:id="rId4"/>
              </a:rPr>
              <a:t>Emperor Domitian</a:t>
            </a:r>
            <a:r>
              <a:rPr lang="en-US" b="0" i="0">
                <a:solidFill>
                  <a:srgbClr val="000000"/>
                </a:solidFill>
                <a:effectLst/>
                <a:latin typeface="freight-sans-pro"/>
              </a:rPr>
              <a:t>.</a:t>
            </a:r>
          </a:p>
          <a:p>
            <a:endParaRPr lang="en-US" b="0" i="0">
              <a:solidFill>
                <a:srgbClr val="000000"/>
              </a:solidFill>
              <a:effectLst/>
              <a:latin typeface="freight-sans-pro"/>
            </a:endParaRPr>
          </a:p>
          <a:p>
            <a:r>
              <a:rPr lang="en-US" b="0" i="1">
                <a:solidFill>
                  <a:srgbClr val="666666"/>
                </a:solidFill>
                <a:effectLst/>
                <a:latin typeface="freight-sans-pro"/>
              </a:rPr>
              <a:t>The remains of a temple possibly built for Emperor Domitian during the first century. Domitian persecuted the early church and is responsible for exiling the apostle John to Patmos. Photo by Karrie Sparrow.</a:t>
            </a:r>
          </a:p>
          <a:p>
            <a:endParaRPr lang="en-US" b="0" i="1">
              <a:solidFill>
                <a:srgbClr val="666666"/>
              </a:solidFill>
              <a:effectLst/>
              <a:latin typeface="freight-sans-pro"/>
            </a:endParaRPr>
          </a:p>
          <a:p>
            <a:r>
              <a:rPr lang="en-US" b="0" i="0">
                <a:solidFill>
                  <a:srgbClr val="000000"/>
                </a:solidFill>
                <a:effectLst/>
                <a:latin typeface="freight-sans-pro"/>
              </a:rPr>
              <a:t>Over time, Ephesus physically shifted to what is now the small town of Selçuk, only a five-minute drive from the Ephesus ruins. Honeysuckle perfumed the air around the shops and streets I visited. The town is Muslim—as is 99 percent of Turkey. Even so, a small Protestant church of former-Muslim believers gathers in Selçuk for worship and fellowship.</a:t>
            </a:r>
          </a:p>
          <a:p>
            <a:endParaRPr lang="en-US"/>
          </a:p>
        </p:txBody>
      </p:sp>
      <p:sp>
        <p:nvSpPr>
          <p:cNvPr id="4" name="Slide Number Placeholder 3"/>
          <p:cNvSpPr>
            <a:spLocks noGrp="1"/>
          </p:cNvSpPr>
          <p:nvPr>
            <p:ph type="sldNum" sz="quarter" idx="5"/>
          </p:nvPr>
        </p:nvSpPr>
        <p:spPr/>
        <p:txBody>
          <a:bodyPr/>
          <a:lstStyle/>
          <a:p>
            <a:fld id="{AAC37792-3584-8F44-A228-D4CCCED21F2F}" type="slidenum">
              <a:rPr lang="en-US" smtClean="0"/>
              <a:t>21</a:t>
            </a:fld>
            <a:endParaRPr lang="en-US"/>
          </a:p>
        </p:txBody>
      </p:sp>
    </p:spTree>
    <p:extLst>
      <p:ext uri="{BB962C8B-B14F-4D97-AF65-F5344CB8AC3E}">
        <p14:creationId xmlns:p14="http://schemas.microsoft.com/office/powerpoint/2010/main" val="3916391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EPHESIANS 3:14-21</a:t>
            </a:r>
          </a:p>
          <a:p>
            <a:r>
              <a:rPr lang="en-US"/>
              <a:t>For this reason I bow my knees before the Father, from whom every family in heaven and on earth derives its name, that He would grant you, according to the riches of His glory, to be strengthened with power through His Spirit in the inner man, so that Christ may </a:t>
            </a:r>
            <a:r>
              <a:rPr lang="en-US" b="1" i="1" u="sng"/>
              <a:t>dwell in your hearts</a:t>
            </a:r>
            <a:r>
              <a:rPr lang="en-US" b="1" i="1"/>
              <a:t> </a:t>
            </a:r>
            <a:r>
              <a:rPr lang="en-US"/>
              <a:t>through faith; and that you, being </a:t>
            </a:r>
            <a:r>
              <a:rPr lang="en-US" b="1" i="1" u="sng"/>
              <a:t>rooted and grounded in love</a:t>
            </a:r>
            <a:r>
              <a:rPr lang="en-US"/>
              <a:t>, may be able to </a:t>
            </a:r>
            <a:r>
              <a:rPr lang="en-US" b="1" i="1" u="none"/>
              <a:t>comprehend with all the saints what is the breadth and length and height and depth, and to know the </a:t>
            </a:r>
            <a:r>
              <a:rPr lang="en-US" b="1" i="1" u="sng"/>
              <a:t>love of Christ </a:t>
            </a:r>
            <a:r>
              <a:rPr lang="en-US" b="1" i="1" u="none"/>
              <a:t>which surpasses knowledge</a:t>
            </a:r>
            <a:r>
              <a:rPr lang="en-US" b="1" i="1" u="sng"/>
              <a:t>,</a:t>
            </a:r>
            <a:r>
              <a:rPr lang="en-US"/>
              <a:t> that you may be filled up to all the fullness of God.  Now to Him who is able to do far more abundantly beyond all that we ask or think, according to the power that works within us, to Him be the glory in the church and in Christ Jesus to all generations forever and ever. Amen.</a:t>
            </a:r>
          </a:p>
          <a:p>
            <a:r>
              <a:rPr lang="en-US"/>
              <a:t>Ephesians 3:14‭-‬21 NASB</a:t>
            </a:r>
          </a:p>
          <a:p>
            <a:r>
              <a:rPr lang="en-US"/>
              <a:t>https://bible.com/bible/100/eph.3.14-21.NASB</a:t>
            </a:r>
          </a:p>
        </p:txBody>
      </p:sp>
      <p:sp>
        <p:nvSpPr>
          <p:cNvPr id="4" name="Slide Number Placeholder 3"/>
          <p:cNvSpPr>
            <a:spLocks noGrp="1"/>
          </p:cNvSpPr>
          <p:nvPr>
            <p:ph type="sldNum" sz="quarter" idx="5"/>
          </p:nvPr>
        </p:nvSpPr>
        <p:spPr/>
        <p:txBody>
          <a:bodyPr/>
          <a:lstStyle/>
          <a:p>
            <a:fld id="{AAC37792-3584-8F44-A228-D4CCCED21F2F}" type="slidenum">
              <a:rPr lang="en-US" smtClean="0"/>
              <a:t>22</a:t>
            </a:fld>
            <a:endParaRPr lang="en-US"/>
          </a:p>
        </p:txBody>
      </p:sp>
    </p:spTree>
    <p:extLst>
      <p:ext uri="{BB962C8B-B14F-4D97-AF65-F5344CB8AC3E}">
        <p14:creationId xmlns:p14="http://schemas.microsoft.com/office/powerpoint/2010/main" val="2707535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001320"/>
                </a:solidFill>
                <a:effectLst/>
                <a:latin typeface="Roboto" panose="02000000000000000000" pitchFamily="2" charset="0"/>
              </a:rPr>
              <a:t>32</a:t>
            </a:r>
            <a:r>
              <a:rPr lang="en-US" b="0" i="0">
                <a:solidFill>
                  <a:srgbClr val="001320"/>
                </a:solidFill>
                <a:effectLst/>
                <a:latin typeface="Roboto" panose="02000000000000000000" pitchFamily="2" charset="0"/>
              </a:rPr>
              <a:t> </a:t>
            </a:r>
            <a:r>
              <a:rPr lang="en-US" b="0" i="1">
                <a:solidFill>
                  <a:srgbClr val="001320"/>
                </a:solidFill>
                <a:effectLst/>
                <a:latin typeface="Roboto" panose="02000000000000000000" pitchFamily="2" charset="0"/>
              </a:rPr>
              <a:t>ággelos</a:t>
            </a:r>
            <a:r>
              <a:rPr lang="en-US" b="0" i="0">
                <a:solidFill>
                  <a:srgbClr val="001320"/>
                </a:solidFill>
                <a:effectLst/>
                <a:latin typeface="Roboto" panose="02000000000000000000" pitchFamily="2" charset="0"/>
              </a:rPr>
              <a:t> – properly, a </a:t>
            </a:r>
            <a:r>
              <a:rPr lang="en-US" b="0" i="1">
                <a:solidFill>
                  <a:srgbClr val="001320"/>
                </a:solidFill>
                <a:effectLst/>
                <a:latin typeface="Roboto" panose="02000000000000000000" pitchFamily="2" charset="0"/>
              </a:rPr>
              <a:t>messenger</a:t>
            </a:r>
            <a:r>
              <a:rPr lang="en-US" b="0" i="0">
                <a:solidFill>
                  <a:srgbClr val="001320"/>
                </a:solidFill>
                <a:effectLst/>
                <a:latin typeface="Roboto" panose="02000000000000000000" pitchFamily="2" charset="0"/>
              </a:rPr>
              <a:t> or </a:t>
            </a:r>
            <a:r>
              <a:rPr lang="en-US" b="0" i="1">
                <a:solidFill>
                  <a:srgbClr val="001320"/>
                </a:solidFill>
                <a:effectLst/>
                <a:latin typeface="Roboto" panose="02000000000000000000" pitchFamily="2" charset="0"/>
              </a:rPr>
              <a:t>delegate</a:t>
            </a:r>
            <a:r>
              <a:rPr lang="en-US" b="0" i="0">
                <a:solidFill>
                  <a:srgbClr val="001320"/>
                </a:solidFill>
                <a:effectLst/>
                <a:latin typeface="Roboto" panose="02000000000000000000" pitchFamily="2" charset="0"/>
              </a:rPr>
              <a:t> – either human (Mt 11:10; Lk 7:24, 9:52; Gal 4:14; Js 2:25) or heavenly (a celestial </a:t>
            </a:r>
            <a:r>
              <a:rPr lang="en-US" b="0" i="1">
                <a:solidFill>
                  <a:srgbClr val="001320"/>
                </a:solidFill>
                <a:effectLst/>
                <a:latin typeface="Roboto" panose="02000000000000000000" pitchFamily="2" charset="0"/>
              </a:rPr>
              <a:t>angel</a:t>
            </a:r>
            <a:r>
              <a:rPr lang="en-US" b="0" i="0">
                <a:solidFill>
                  <a:srgbClr val="001320"/>
                </a:solidFill>
                <a:effectLst/>
                <a:latin typeface="Roboto" panose="02000000000000000000" pitchFamily="2" charset="0"/>
              </a:rPr>
              <a:t>); someone </a:t>
            </a:r>
            <a:r>
              <a:rPr lang="en-US" b="0" i="1">
                <a:solidFill>
                  <a:srgbClr val="001320"/>
                </a:solidFill>
                <a:effectLst/>
                <a:latin typeface="Roboto" panose="02000000000000000000" pitchFamily="2" charset="0"/>
              </a:rPr>
              <a:t>sent</a:t>
            </a:r>
            <a:r>
              <a:rPr lang="en-US" b="0" i="0">
                <a:solidFill>
                  <a:srgbClr val="001320"/>
                </a:solidFill>
                <a:effectLst/>
                <a:latin typeface="Roboto" panose="02000000000000000000" pitchFamily="2" charset="0"/>
              </a:rPr>
              <a:t> (by God) to proclaim His message.</a:t>
            </a:r>
          </a:p>
          <a:p>
            <a:r>
              <a:rPr lang="en-US" b="0" i="0">
                <a:solidFill>
                  <a:srgbClr val="001320"/>
                </a:solidFill>
                <a:effectLst/>
                <a:latin typeface="Roboto" panose="02000000000000000000" pitchFamily="2" charset="0"/>
              </a:rPr>
              <a:t>32 (</a:t>
            </a:r>
            <a:r>
              <a:rPr lang="en-US" b="0" i="1">
                <a:solidFill>
                  <a:srgbClr val="001320"/>
                </a:solidFill>
                <a:effectLst/>
                <a:latin typeface="Roboto" panose="02000000000000000000" pitchFamily="2" charset="0"/>
              </a:rPr>
              <a:t>ággelos</a:t>
            </a:r>
            <a:r>
              <a:rPr lang="en-US" b="0" i="0">
                <a:solidFill>
                  <a:srgbClr val="001320"/>
                </a:solidFill>
                <a:effectLst/>
                <a:latin typeface="Roboto" panose="02000000000000000000" pitchFamily="2" charset="0"/>
              </a:rPr>
              <a:t>) is </a:t>
            </a:r>
            <a:r>
              <a:rPr lang="en-US" b="1" i="0" u="sng">
                <a:solidFill>
                  <a:srgbClr val="001320"/>
                </a:solidFill>
                <a:effectLst/>
                <a:latin typeface="Roboto" panose="02000000000000000000" pitchFamily="2" charset="0"/>
              </a:rPr>
              <a:t>used 176 times in the NT (usually of heavenly angels)</a:t>
            </a:r>
            <a:r>
              <a:rPr lang="en-US" b="0" i="0">
                <a:solidFill>
                  <a:srgbClr val="001320"/>
                </a:solidFill>
                <a:effectLst/>
                <a:latin typeface="Roboto" panose="02000000000000000000" pitchFamily="2" charset="0"/>
              </a:rPr>
              <a:t>, but only the context determines whether a human or celestial messenger is intended.</a:t>
            </a:r>
          </a:p>
          <a:p>
            <a:endParaRPr lang="en-US" b="0" i="0">
              <a:solidFill>
                <a:srgbClr val="001320"/>
              </a:solidFill>
              <a:effectLst/>
              <a:latin typeface="Roboto" panose="02000000000000000000" pitchFamily="2" charset="0"/>
            </a:endParaRPr>
          </a:p>
          <a:p>
            <a:r>
              <a:rPr lang="en-US" b="0" i="0">
                <a:solidFill>
                  <a:srgbClr val="001320"/>
                </a:solidFill>
                <a:effectLst/>
                <a:latin typeface="Roboto" panose="02000000000000000000" pitchFamily="2" charset="0"/>
              </a:rPr>
              <a:t> For example, </a:t>
            </a:r>
            <a:r>
              <a:rPr lang="en-US" b="0" i="0" u="none" strike="noStrike">
                <a:solidFill>
                  <a:srgbClr val="008AE6"/>
                </a:solidFill>
                <a:effectLst/>
                <a:latin typeface="Roboto" panose="02000000000000000000" pitchFamily="2" charset="0"/>
                <a:hlinkClick r:id="rId3"/>
              </a:rPr>
              <a:t>32</a:t>
            </a:r>
            <a:r>
              <a:rPr lang="en-US" b="0" i="0">
                <a:solidFill>
                  <a:srgbClr val="001320"/>
                </a:solidFill>
                <a:effectLst/>
                <a:latin typeface="Roboto" panose="02000000000000000000" pitchFamily="2" charset="0"/>
              </a:rPr>
              <a:t> (</a:t>
            </a:r>
            <a:r>
              <a:rPr lang="en-US" b="0" i="1">
                <a:solidFill>
                  <a:srgbClr val="001320"/>
                </a:solidFill>
                <a:effectLst/>
                <a:latin typeface="Roboto" panose="02000000000000000000" pitchFamily="2" charset="0"/>
              </a:rPr>
              <a:t>ággelos</a:t>
            </a:r>
            <a:r>
              <a:rPr lang="en-US" b="0" i="0">
                <a:solidFill>
                  <a:srgbClr val="001320"/>
                </a:solidFill>
                <a:effectLst/>
                <a:latin typeface="Roboto" panose="02000000000000000000" pitchFamily="2" charset="0"/>
              </a:rPr>
              <a:t>) in Rev 1:20 can refer to heavenly angels or key leaders (perhaps pastors) of the seven churches.</a:t>
            </a:r>
          </a:p>
          <a:p>
            <a:endParaRPr lang="en-US" b="0" i="0">
              <a:solidFill>
                <a:srgbClr val="001320"/>
              </a:solidFill>
              <a:effectLst/>
              <a:latin typeface="Roboto" panose="02000000000000000000" pitchFamily="2" charset="0"/>
            </a:endParaRPr>
          </a:p>
          <a:p>
            <a:r>
              <a:rPr lang="en-US" b="0" i="0">
                <a:solidFill>
                  <a:srgbClr val="001320"/>
                </a:solidFill>
                <a:effectLst/>
                <a:latin typeface="Roboto" panose="02000000000000000000" pitchFamily="2" charset="0"/>
              </a:rPr>
              <a:t>[</a:t>
            </a:r>
            <a:r>
              <a:rPr lang="en-US" b="0" i="0" u="none" strike="noStrike">
                <a:solidFill>
                  <a:srgbClr val="008AE6"/>
                </a:solidFill>
                <a:effectLst/>
                <a:latin typeface="Roboto" panose="02000000000000000000" pitchFamily="2" charset="0"/>
                <a:hlinkClick r:id="rId3"/>
              </a:rPr>
              <a:t>32</a:t>
            </a:r>
            <a:r>
              <a:rPr lang="en-US" b="0" i="0">
                <a:solidFill>
                  <a:srgbClr val="001320"/>
                </a:solidFill>
                <a:effectLst/>
                <a:latin typeface="Roboto" panose="02000000000000000000" pitchFamily="2" charset="0"/>
              </a:rPr>
              <a:t> (</a:t>
            </a:r>
            <a:r>
              <a:rPr lang="en-US" b="0" i="1">
                <a:solidFill>
                  <a:srgbClr val="001320"/>
                </a:solidFill>
                <a:effectLst/>
                <a:latin typeface="Roboto" panose="02000000000000000000" pitchFamily="2" charset="0"/>
              </a:rPr>
              <a:t>ággelos</a:t>
            </a:r>
            <a:r>
              <a:rPr lang="en-US" b="0" i="0">
                <a:solidFill>
                  <a:srgbClr val="001320"/>
                </a:solidFill>
                <a:effectLst/>
                <a:latin typeface="Roboto" panose="02000000000000000000" pitchFamily="2" charset="0"/>
              </a:rPr>
              <a:t>) can refer to "a </a:t>
            </a:r>
            <a:r>
              <a:rPr lang="en-US" b="0" i="1">
                <a:solidFill>
                  <a:srgbClr val="001320"/>
                </a:solidFill>
                <a:effectLst/>
                <a:latin typeface="Roboto" panose="02000000000000000000" pitchFamily="2" charset="0"/>
              </a:rPr>
              <a:t>human</a:t>
            </a:r>
            <a:r>
              <a:rPr lang="en-US" b="0" i="0">
                <a:solidFill>
                  <a:srgbClr val="001320"/>
                </a:solidFill>
                <a:effectLst/>
                <a:latin typeface="Roboto" panose="02000000000000000000" pitchFamily="2" charset="0"/>
              </a:rPr>
              <a:t> messenger" (cf. John the Baptist, Mt 11:10, quoting Mal 3:1; see also Lk 7:24, 9:52). </a:t>
            </a:r>
          </a:p>
          <a:p>
            <a:endParaRPr lang="en-US" b="0" i="0" u="none" strike="noStrike">
              <a:solidFill>
                <a:srgbClr val="001320"/>
              </a:solidFill>
              <a:effectLst/>
              <a:latin typeface="Roboto" panose="02000000000000000000" pitchFamily="2" charset="0"/>
              <a:hlinkClick r:id="rId3"/>
            </a:endParaRPr>
          </a:p>
          <a:p>
            <a:r>
              <a:rPr lang="en-US" b="0" i="0" u="none" strike="noStrike">
                <a:solidFill>
                  <a:srgbClr val="008AE6"/>
                </a:solidFill>
                <a:effectLst/>
                <a:latin typeface="Roboto" panose="02000000000000000000" pitchFamily="2" charset="0"/>
                <a:hlinkClick r:id="rId3"/>
              </a:rPr>
              <a:t>32</a:t>
            </a:r>
            <a:r>
              <a:rPr lang="en-US" b="0" i="0">
                <a:solidFill>
                  <a:srgbClr val="001320"/>
                </a:solidFill>
                <a:effectLst/>
                <a:latin typeface="Roboto" panose="02000000000000000000" pitchFamily="2" charset="0"/>
              </a:rPr>
              <a:t> </a:t>
            </a:r>
            <a:r>
              <a:rPr lang="en-US" b="0" i="1">
                <a:solidFill>
                  <a:srgbClr val="001320"/>
                </a:solidFill>
                <a:effectLst/>
                <a:latin typeface="Roboto" panose="02000000000000000000" pitchFamily="2" charset="0"/>
              </a:rPr>
              <a:t>/ággelos</a:t>
            </a:r>
            <a:r>
              <a:rPr lang="en-US" b="0" i="0">
                <a:solidFill>
                  <a:srgbClr val="001320"/>
                </a:solidFill>
                <a:effectLst/>
                <a:latin typeface="Roboto" panose="02000000000000000000" pitchFamily="2" charset="0"/>
              </a:rPr>
              <a:t> (plural, </a:t>
            </a:r>
            <a:r>
              <a:rPr lang="en-US" b="0" i="1">
                <a:solidFill>
                  <a:srgbClr val="001320"/>
                </a:solidFill>
                <a:effectLst/>
                <a:latin typeface="Roboto" panose="02000000000000000000" pitchFamily="2" charset="0"/>
              </a:rPr>
              <a:t>angeloi</a:t>
            </a:r>
            <a:r>
              <a:rPr lang="en-US" b="0" i="0">
                <a:solidFill>
                  <a:srgbClr val="001320"/>
                </a:solidFill>
                <a:effectLst/>
                <a:latin typeface="Roboto" panose="02000000000000000000" pitchFamily="2" charset="0"/>
              </a:rPr>
              <a:t>) refers to </a:t>
            </a:r>
            <a:r>
              <a:rPr lang="en-US" b="0" i="1">
                <a:solidFill>
                  <a:srgbClr val="001320"/>
                </a:solidFill>
                <a:effectLst/>
                <a:latin typeface="Roboto" panose="02000000000000000000" pitchFamily="2" charset="0"/>
              </a:rPr>
              <a:t>heavenly angels</a:t>
            </a:r>
            <a:r>
              <a:rPr lang="en-US" b="0" i="0">
                <a:solidFill>
                  <a:srgbClr val="001320"/>
                </a:solidFill>
                <a:effectLst/>
                <a:latin typeface="Roboto" panose="02000000000000000000" pitchFamily="2" charset="0"/>
              </a:rPr>
              <a:t> over 150 times in the NT, i.e. </a:t>
            </a:r>
            <a:r>
              <a:rPr lang="en-US" b="0" i="1">
                <a:solidFill>
                  <a:srgbClr val="001320"/>
                </a:solidFill>
                <a:effectLst/>
                <a:latin typeface="Roboto" panose="02000000000000000000" pitchFamily="2" charset="0"/>
              </a:rPr>
              <a:t>spiritual</a:t>
            </a:r>
            <a:r>
              <a:rPr lang="en-US" b="0" i="0">
                <a:solidFill>
                  <a:srgbClr val="001320"/>
                </a:solidFill>
                <a:effectLst/>
                <a:latin typeface="Roboto" panose="02000000000000000000" pitchFamily="2" charset="0"/>
              </a:rPr>
              <a:t> beings created by God to serve His plan.</a:t>
            </a:r>
          </a:p>
          <a:p>
            <a:endParaRPr lang="en-US" b="0" i="0">
              <a:solidFill>
                <a:srgbClr val="001320"/>
              </a:solidFill>
              <a:effectLst/>
              <a:latin typeface="Roboto" panose="02000000000000000000" pitchFamily="2" charset="0"/>
            </a:endParaRPr>
          </a:p>
          <a:p>
            <a:r>
              <a:rPr lang="en-US" b="0" i="0">
                <a:solidFill>
                  <a:srgbClr val="001320"/>
                </a:solidFill>
                <a:effectLst/>
                <a:latin typeface="Roboto" panose="02000000000000000000" pitchFamily="2" charset="0"/>
              </a:rPr>
              <a:t>In Rev 2, 3, "angels" seems to refer to heavenly angels that serve God in conjunction with these seven local churches.</a:t>
            </a:r>
          </a:p>
          <a:p>
            <a:endParaRPr lang="en-US" b="0" i="0">
              <a:solidFill>
                <a:srgbClr val="001320"/>
              </a:solidFill>
              <a:effectLst/>
              <a:latin typeface="Roboto" panose="02000000000000000000" pitchFamily="2" charset="0"/>
            </a:endParaRPr>
          </a:p>
          <a:p>
            <a:r>
              <a:rPr lang="en-US" b="0" i="0">
                <a:solidFill>
                  <a:srgbClr val="001320"/>
                </a:solidFill>
                <a:effectLst/>
                <a:latin typeface="Roboto" panose="02000000000000000000" pitchFamily="2" charset="0"/>
              </a:rPr>
              <a:t>(Rev 2:1) – "Probably 'the </a:t>
            </a:r>
            <a:r>
              <a:rPr lang="en-US" b="0" i="1">
                <a:solidFill>
                  <a:srgbClr val="001320"/>
                </a:solidFill>
                <a:effectLst/>
                <a:latin typeface="Roboto" panose="02000000000000000000" pitchFamily="2" charset="0"/>
              </a:rPr>
              <a:t>angels</a:t>
            </a:r>
            <a:r>
              <a:rPr lang="en-US" b="0" i="0">
                <a:solidFill>
                  <a:srgbClr val="001320"/>
                </a:solidFill>
                <a:effectLst/>
                <a:latin typeface="Roboto" panose="02000000000000000000" pitchFamily="2" charset="0"/>
              </a:rPr>
              <a:t> of the churches' (Rev 1:20, 2:1, etc.) – i.e. </a:t>
            </a:r>
            <a:r>
              <a:rPr lang="en-US" b="0" i="1">
                <a:solidFill>
                  <a:srgbClr val="001320"/>
                </a:solidFill>
                <a:effectLst/>
                <a:latin typeface="Roboto" panose="02000000000000000000" pitchFamily="2" charset="0"/>
              </a:rPr>
              <a:t>really angels</a:t>
            </a:r>
            <a:r>
              <a:rPr lang="en-US" b="0" i="0">
                <a:solidFill>
                  <a:srgbClr val="001320"/>
                </a:solidFill>
                <a:effectLst/>
                <a:latin typeface="Roboto" panose="02000000000000000000" pitchFamily="2" charset="0"/>
              </a:rPr>
              <a:t>, and not pastors" (</a:t>
            </a:r>
            <a:r>
              <a:rPr lang="en-US" b="0" i="1">
                <a:solidFill>
                  <a:srgbClr val="001320"/>
                </a:solidFill>
                <a:effectLst/>
                <a:latin typeface="Roboto" panose="02000000000000000000" pitchFamily="2" charset="0"/>
              </a:rPr>
              <a:t>DNTT</a:t>
            </a:r>
            <a:r>
              <a:rPr lang="en-US" b="0" i="0">
                <a:solidFill>
                  <a:srgbClr val="001320"/>
                </a:solidFill>
                <a:effectLst/>
                <a:latin typeface="Roboto" panose="02000000000000000000" pitchFamily="2" charset="0"/>
              </a:rPr>
              <a:t>, Vol 1, 103).]</a:t>
            </a:r>
          </a:p>
          <a:p>
            <a:endParaRPr lang="en-US"/>
          </a:p>
        </p:txBody>
      </p:sp>
      <p:sp>
        <p:nvSpPr>
          <p:cNvPr id="4" name="Slide Number Placeholder 3"/>
          <p:cNvSpPr>
            <a:spLocks noGrp="1"/>
          </p:cNvSpPr>
          <p:nvPr>
            <p:ph type="sldNum" sz="quarter" idx="5"/>
          </p:nvPr>
        </p:nvSpPr>
        <p:spPr/>
        <p:txBody>
          <a:bodyPr/>
          <a:lstStyle/>
          <a:p>
            <a:fld id="{AAC37792-3584-8F44-A228-D4CCCED21F2F}" type="slidenum">
              <a:rPr lang="en-US" smtClean="0"/>
              <a:t>9</a:t>
            </a:fld>
            <a:endParaRPr lang="en-US"/>
          </a:p>
        </p:txBody>
      </p:sp>
    </p:spTree>
    <p:extLst>
      <p:ext uri="{BB962C8B-B14F-4D97-AF65-F5344CB8AC3E}">
        <p14:creationId xmlns:p14="http://schemas.microsoft.com/office/powerpoint/2010/main" val="3415754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 who has ears to hear, let him hear what the Spirit says to the churches!”</a:t>
            </a:r>
          </a:p>
        </p:txBody>
      </p:sp>
      <p:sp>
        <p:nvSpPr>
          <p:cNvPr id="4" name="Slide Number Placeholder 3"/>
          <p:cNvSpPr>
            <a:spLocks noGrp="1"/>
          </p:cNvSpPr>
          <p:nvPr>
            <p:ph type="sldNum" sz="quarter" idx="5"/>
          </p:nvPr>
        </p:nvSpPr>
        <p:spPr/>
        <p:txBody>
          <a:bodyPr/>
          <a:lstStyle/>
          <a:p>
            <a:fld id="{AAC37792-3584-8F44-A228-D4CCCED21F2F}" type="slidenum">
              <a:rPr lang="en-US" smtClean="0"/>
              <a:t>12</a:t>
            </a:fld>
            <a:endParaRPr lang="en-US"/>
          </a:p>
        </p:txBody>
      </p:sp>
    </p:spTree>
    <p:extLst>
      <p:ext uri="{BB962C8B-B14F-4D97-AF65-F5344CB8AC3E}">
        <p14:creationId xmlns:p14="http://schemas.microsoft.com/office/powerpoint/2010/main" val="616966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Chart from: https://www.markmeynell.net/2011/09/13/911-through-the-lens-of-revelation/</a:t>
            </a:r>
          </a:p>
          <a:p>
            <a:endParaRPr lang="en-US"/>
          </a:p>
        </p:txBody>
      </p:sp>
      <p:sp>
        <p:nvSpPr>
          <p:cNvPr id="4" name="Slide Number Placeholder 3"/>
          <p:cNvSpPr>
            <a:spLocks noGrp="1"/>
          </p:cNvSpPr>
          <p:nvPr>
            <p:ph type="sldNum" sz="quarter" idx="5"/>
          </p:nvPr>
        </p:nvSpPr>
        <p:spPr/>
        <p:txBody>
          <a:bodyPr/>
          <a:lstStyle/>
          <a:p>
            <a:fld id="{AAC37792-3584-8F44-A228-D4CCCED21F2F}" type="slidenum">
              <a:rPr lang="en-US" smtClean="0"/>
              <a:t>13</a:t>
            </a:fld>
            <a:endParaRPr lang="en-US"/>
          </a:p>
        </p:txBody>
      </p:sp>
    </p:spTree>
    <p:extLst>
      <p:ext uri="{BB962C8B-B14F-4D97-AF65-F5344CB8AC3E}">
        <p14:creationId xmlns:p14="http://schemas.microsoft.com/office/powerpoint/2010/main" val="2514958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Arial" panose="020B0604020202020204" pitchFamily="34" charset="0"/>
              </a:rPr>
              <a:t>From:</a:t>
            </a:r>
          </a:p>
          <a:p>
            <a:endParaRPr lang="en-US" sz="1800" b="0" i="0">
              <a:solidFill>
                <a:srgbClr val="000000"/>
              </a:solidFill>
              <a:effectLst/>
              <a:latin typeface="Arial" panose="020B0604020202020204" pitchFamily="34" charset="0"/>
            </a:endParaRPr>
          </a:p>
          <a:p>
            <a:r>
              <a:rPr lang="en-US" sz="1800" b="0" i="0">
                <a:solidFill>
                  <a:srgbClr val="000000"/>
                </a:solidFill>
                <a:effectLst/>
                <a:latin typeface="Arial" panose="020B0604020202020204" pitchFamily="34" charset="0"/>
              </a:rPr>
              <a:t>Notes: https://truthnet.org/Christianity/revelation/Revelation2/</a:t>
            </a:r>
          </a:p>
          <a:p>
            <a:endParaRPr lang="en-US" sz="1800" b="0" i="0">
              <a:solidFill>
                <a:srgbClr val="000000"/>
              </a:solidFill>
              <a:effectLst/>
              <a:latin typeface="Arial" panose="020B0604020202020204" pitchFamily="34" charset="0"/>
            </a:endParaRPr>
          </a:p>
          <a:p>
            <a:r>
              <a:rPr lang="en-US" sz="1800" b="0" i="0">
                <a:solidFill>
                  <a:srgbClr val="000000"/>
                </a:solidFill>
                <a:effectLst/>
                <a:latin typeface="Arial" panose="020B0604020202020204" pitchFamily="34" charset="0"/>
              </a:rPr>
              <a:t>There are </a:t>
            </a:r>
            <a:r>
              <a:rPr lang="en-US" sz="1800" b="1" i="0" u="sng">
                <a:solidFill>
                  <a:srgbClr val="000000"/>
                </a:solidFill>
                <a:effectLst/>
                <a:latin typeface="Arial" panose="020B0604020202020204" pitchFamily="34" charset="0"/>
              </a:rPr>
              <a:t>four audiences </a:t>
            </a:r>
            <a:r>
              <a:rPr lang="en-US" sz="1800" b="0" i="0">
                <a:solidFill>
                  <a:srgbClr val="000000"/>
                </a:solidFill>
                <a:effectLst/>
                <a:latin typeface="Arial" panose="020B0604020202020204" pitchFamily="34" charset="0"/>
              </a:rPr>
              <a:t>addressed in the book of Revelation:</a:t>
            </a:r>
          </a:p>
          <a:p>
            <a:r>
              <a:rPr lang="en-US" sz="1800" b="1" i="0">
                <a:solidFill>
                  <a:srgbClr val="000000"/>
                </a:solidFill>
                <a:effectLst/>
                <a:latin typeface="Arial" panose="020B0604020202020204" pitchFamily="34" charset="0"/>
              </a:rPr>
              <a:t>1. The literal churches, 2. Saints “who have an ear”, 3. Seven Church types, 4. Seven Church ages</a:t>
            </a:r>
          </a:p>
          <a:p>
            <a:endParaRPr lang="en-US" b="1" i="0">
              <a:solidFill>
                <a:srgbClr val="000000"/>
              </a:solidFill>
              <a:effectLst/>
              <a:latin typeface="Times New Roman" panose="02020603050405020304" pitchFamily="18" charset="0"/>
            </a:endParaRPr>
          </a:p>
          <a:p>
            <a:r>
              <a:rPr lang="en-US" sz="1800" b="1" i="1" u="sng">
                <a:solidFill>
                  <a:srgbClr val="000000"/>
                </a:solidFill>
                <a:effectLst/>
                <a:latin typeface="Arial" panose="020B0604020202020204" pitchFamily="34" charset="0"/>
              </a:rPr>
              <a:t>1. The literal churches</a:t>
            </a:r>
            <a:endParaRPr lang="en-US" b="1" i="0" u="sng">
              <a:solidFill>
                <a:srgbClr val="000000"/>
              </a:solidFill>
              <a:effectLst/>
              <a:latin typeface="Times New Roman" panose="02020603050405020304" pitchFamily="18" charset="0"/>
            </a:endParaRPr>
          </a:p>
          <a:p>
            <a:r>
              <a:rPr lang="en-US" sz="1800" b="0" i="0">
                <a:solidFill>
                  <a:srgbClr val="000000"/>
                </a:solidFill>
                <a:effectLst/>
                <a:latin typeface="Arial" panose="020B0604020202020204" pitchFamily="34" charset="0"/>
              </a:rPr>
              <a:t>The first audience addressed in these letters is the literal church.  These were literal churches with literal problems.  Jesus in his comments first acknowledges the positive aspects (commendation) for each church. Except for the church of Laodicea, they had no commendation.  Jesus also points out, where the churches lacked and their sin (condemnation).  He warns them, what would follow, if they fail to correct the problem.  The churches of Smyrna and Philadelphia received no condemnation, but were consoled for their suffering and weakness.  The resurrected Jesus tells the failing churches what they need to do to correct their course (consultation).  Jesus then promises the person who “Overcomes” an aspect of the life to come.  He challenges the believer, to succeed, to “Overcome”, and achieve the challenge before them.</a:t>
            </a:r>
            <a:br>
              <a:rPr lang="en-US" sz="1800" b="0" i="0">
                <a:solidFill>
                  <a:srgbClr val="000000"/>
                </a:solidFill>
                <a:effectLst/>
                <a:latin typeface="Arial" panose="020B0604020202020204" pitchFamily="34" charset="0"/>
              </a:rPr>
            </a:br>
            <a:endParaRPr lang="en-US" b="0" i="0">
              <a:solidFill>
                <a:srgbClr val="000000"/>
              </a:solidFill>
              <a:effectLst/>
              <a:latin typeface="Times New Roman" panose="02020603050405020304" pitchFamily="18" charset="0"/>
            </a:endParaRPr>
          </a:p>
          <a:p>
            <a:r>
              <a:rPr lang="en-US" sz="1800" b="1" i="1" u="sng">
                <a:solidFill>
                  <a:srgbClr val="000000"/>
                </a:solidFill>
                <a:effectLst/>
                <a:latin typeface="Arial" panose="020B0604020202020204" pitchFamily="34" charset="0"/>
              </a:rPr>
              <a:t>2. The saints “He who has an ear”</a:t>
            </a:r>
            <a:endParaRPr lang="en-US" b="1" i="0" u="sng">
              <a:solidFill>
                <a:srgbClr val="000000"/>
              </a:solidFill>
              <a:effectLst/>
              <a:latin typeface="Times New Roman" panose="02020603050405020304" pitchFamily="18" charset="0"/>
            </a:endParaRPr>
          </a:p>
          <a:p>
            <a:r>
              <a:rPr lang="en-US" sz="1800" b="0" i="0">
                <a:solidFill>
                  <a:srgbClr val="000000"/>
                </a:solidFill>
                <a:effectLst/>
                <a:latin typeface="Arial" panose="020B0604020202020204" pitchFamily="34" charset="0"/>
              </a:rPr>
              <a:t>In addition to the physical churches, the letter also applies to every individual member of the church, especially those who have “Spiritual ears”.  Jesus specifically addresses those who have an ear. The ear referred to here is not a physical ear, but a spiritual ear.  Jesus is talking to the spiritual hearing, those who have a spiritual ear, to hear what the Spirit is saying to the churches.  The contents of the letter as well as the comments are not limited to the “Seven Churches”, but the whole church. </a:t>
            </a:r>
            <a:endParaRPr lang="en-US" b="0" i="0">
              <a:solidFill>
                <a:srgbClr val="000000"/>
              </a:solidFill>
              <a:effectLst/>
              <a:latin typeface="Times New Roman" panose="02020603050405020304" pitchFamily="18" charset="0"/>
            </a:endParaRPr>
          </a:p>
          <a:p>
            <a:r>
              <a:rPr lang="en-US" sz="1800" b="0" i="0">
                <a:solidFill>
                  <a:srgbClr val="000000"/>
                </a:solidFill>
                <a:effectLst/>
                <a:latin typeface="Arial" panose="020B0604020202020204" pitchFamily="34" charset="0"/>
              </a:rPr>
              <a:t>The seven churches are merely models of what applies to the whole of Christianity.   The church is made up of various types of believers, each like these churches dealing with issues.  Some saints now suffer, some are rich, others have compromised their walk and their beliefs. To us, who have “Spiritual” ears, Jesus addresses this letter.  Jesus holds out the promise, the challenge to the “Overcomer”.</a:t>
            </a:r>
          </a:p>
          <a:p>
            <a:endParaRPr lang="en-US" b="0" i="0">
              <a:solidFill>
                <a:srgbClr val="000000"/>
              </a:solidFill>
              <a:effectLst/>
              <a:latin typeface="Times New Roman" panose="02020603050405020304" pitchFamily="18" charset="0"/>
            </a:endParaRPr>
          </a:p>
          <a:p>
            <a:r>
              <a:rPr lang="en-US" sz="1800" b="1" i="1" u="sng">
                <a:solidFill>
                  <a:srgbClr val="000000"/>
                </a:solidFill>
                <a:effectLst/>
                <a:latin typeface="Arial" panose="020B0604020202020204" pitchFamily="34" charset="0"/>
              </a:rPr>
              <a:t>3. Seven Church Types</a:t>
            </a:r>
            <a:endParaRPr lang="en-US" b="1" i="0" u="sng">
              <a:solidFill>
                <a:srgbClr val="000000"/>
              </a:solidFill>
              <a:effectLst/>
              <a:latin typeface="Times New Roman" panose="02020603050405020304" pitchFamily="18" charset="0"/>
            </a:endParaRPr>
          </a:p>
          <a:p>
            <a:r>
              <a:rPr lang="en-US" sz="1800" b="0" i="0">
                <a:solidFill>
                  <a:srgbClr val="000000"/>
                </a:solidFill>
                <a:effectLst/>
                <a:latin typeface="Arial" panose="020B0604020202020204" pitchFamily="34" charset="0"/>
              </a:rPr>
              <a:t> Of the seven churches, no two are alike.  Some of the churches have aspects of the other churches, but they deal with them in a different ways.   Both Ephesus and Pergamum had Nicolaitans, one rejected them the other tolerated them. This variety in church types demonstrates an aspect seen from the founding of churches in individual cities, not every church is alike.  Some churches are more obedient then others some thrive in the midst of persecution, others crumble with an abundance of wealth and power.</a:t>
            </a:r>
            <a:endParaRPr lang="en-US" b="0" i="0">
              <a:solidFill>
                <a:srgbClr val="000000"/>
              </a:solidFill>
              <a:effectLst/>
              <a:latin typeface="Times New Roman" panose="02020603050405020304" pitchFamily="18" charset="0"/>
            </a:endParaRPr>
          </a:p>
          <a:p>
            <a:r>
              <a:rPr lang="en-US" sz="1800" b="0" i="0">
                <a:solidFill>
                  <a:srgbClr val="000000"/>
                </a:solidFill>
                <a:effectLst/>
                <a:latin typeface="Arial" panose="020B0604020202020204" pitchFamily="34" charset="0"/>
              </a:rPr>
              <a:t>These seven church models are seven church-types; here Jesus gives the secret for a successful church.  The letter to the seven churches is also a letter to seven types of churches.  Churches today are faced with the same problems these first century churches faced. Jesus is telling the church how to deal with its problems.</a:t>
            </a:r>
            <a:endParaRPr lang="en-US" b="0" i="0">
              <a:solidFill>
                <a:srgbClr val="000000"/>
              </a:solidFill>
              <a:effectLst/>
              <a:latin typeface="Times New Roman" panose="02020603050405020304" pitchFamily="18" charset="0"/>
            </a:endParaRPr>
          </a:p>
          <a:p>
            <a:r>
              <a:rPr lang="en-US" sz="1800" b="0" i="0">
                <a:solidFill>
                  <a:srgbClr val="000000"/>
                </a:solidFill>
                <a:effectLst/>
                <a:latin typeface="Arial" panose="020B0604020202020204" pitchFamily="34" charset="0"/>
              </a:rPr>
              <a:t>Today there are huge church buildings and large congregations, filled with divisions over gay rights and abortion, what would Jesus’ position be on these issues?  We can look at the model of Thyatira to find the answer.  What about the suffering Christians in places where Christianity is persecuted by governments, like North Korea, Saudi Arabia and Iran?  The church at Smyrna models the persecuted church, the letter is for them.  If you were in a persecuted church, the message to Smyrna would be a message to your church.</a:t>
            </a:r>
          </a:p>
          <a:p>
            <a:endParaRPr lang="en-US" b="0" i="0">
              <a:solidFill>
                <a:srgbClr val="000000"/>
              </a:solidFill>
              <a:effectLst/>
              <a:latin typeface="Times New Roman" panose="02020603050405020304" pitchFamily="18" charset="0"/>
            </a:endParaRPr>
          </a:p>
          <a:p>
            <a:r>
              <a:rPr lang="en-US" sz="1800" b="1" i="1" u="sng">
                <a:solidFill>
                  <a:srgbClr val="000000"/>
                </a:solidFill>
                <a:effectLst/>
                <a:latin typeface="Arial" panose="020B0604020202020204" pitchFamily="34" charset="0"/>
              </a:rPr>
              <a:t>4. The Seven Church Ages</a:t>
            </a:r>
            <a:br>
              <a:rPr lang="en-US" sz="1800" b="0" i="0">
                <a:solidFill>
                  <a:srgbClr val="000000"/>
                </a:solidFill>
                <a:effectLst/>
                <a:latin typeface="Arial" panose="020B0604020202020204" pitchFamily="34" charset="0"/>
              </a:rPr>
            </a:br>
            <a:r>
              <a:rPr lang="en-US" sz="1800" b="0" i="0">
                <a:solidFill>
                  <a:srgbClr val="000000"/>
                </a:solidFill>
                <a:effectLst/>
                <a:latin typeface="Arial" panose="020B0604020202020204" pitchFamily="34" charset="0"/>
              </a:rPr>
              <a:t>In chapter one, we see Jesus in the midst of “Seven Lampstands”. From Revelation 1:21, we learn, the seven lampstands represent the seven churches addressed in chapters 2 and 3.  They represent the complete church.   The progress of church history has a direct correlation to the events following the seven churches of Revelation chapters 2 and 3. </a:t>
            </a:r>
            <a:endParaRPr lang="en-US" b="0" i="0">
              <a:solidFill>
                <a:srgbClr val="000000"/>
              </a:solidFill>
              <a:effectLst/>
              <a:latin typeface="Times New Roman" panose="02020603050405020304" pitchFamily="18" charset="0"/>
            </a:endParaRPr>
          </a:p>
          <a:p>
            <a:r>
              <a:rPr lang="en-US" sz="1800" b="0" i="0">
                <a:solidFill>
                  <a:srgbClr val="000000"/>
                </a:solidFill>
                <a:effectLst/>
                <a:latin typeface="Arial" panose="020B0604020202020204" pitchFamily="34" charset="0"/>
              </a:rPr>
              <a:t>Starting with the Ephesus, the church founded by the Apostle Paul and administered by the Apostle John to the church of Laodicea, the wealthy lukewarm church, the history of the church is prophetically foretold.  Jesus gives a “Prophetic foreshadowing” in the seven churches.  From the churches founded by the apostles to the end of the age, Christ has a message for each church age imbedded in the message to the seven churches.</a:t>
            </a:r>
            <a:endParaRPr lang="en-US" b="0" i="0">
              <a:solidFill>
                <a:srgbClr val="000000"/>
              </a:solidFill>
              <a:effectLst/>
              <a:latin typeface="Times New Roman" panose="02020603050405020304" pitchFamily="18" charset="0"/>
            </a:endParaRPr>
          </a:p>
          <a:p>
            <a:r>
              <a:rPr lang="en-US" sz="1800" b="0" i="0">
                <a:solidFill>
                  <a:srgbClr val="000000"/>
                </a:solidFill>
                <a:effectLst/>
                <a:latin typeface="Arial" panose="020B0604020202020204" pitchFamily="34" charset="0"/>
              </a:rPr>
              <a:t>  Following John, the last apostle, the Church underwent a period of persecution, until the time of Constantine, where the Roman Emperor himself professed to be a Christian. Christianity became popular within the Roman Empire.  Constantine made allowances for pagan rites and customs.  The correspondence between history and the letters to the seven churches, demonstrates their prophetic nature, foretelling the history and progression of church until the end of the age.  This correspondence can be seen as the prophetic foreshadowing of the seven church ages.</a:t>
            </a:r>
            <a:endParaRPr lang="en-US" b="0" i="0">
              <a:solidFill>
                <a:srgbClr val="000000"/>
              </a:solidFill>
              <a:effectLst/>
              <a:latin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AC37792-3584-8F44-A228-D4CCCED21F2F}" type="slidenum">
              <a:rPr lang="en-US" smtClean="0"/>
              <a:t>14</a:t>
            </a:fld>
            <a:endParaRPr lang="en-US"/>
          </a:p>
        </p:txBody>
      </p:sp>
    </p:spTree>
    <p:extLst>
      <p:ext uri="{BB962C8B-B14F-4D97-AF65-F5344CB8AC3E}">
        <p14:creationId xmlns:p14="http://schemas.microsoft.com/office/powerpoint/2010/main" val="3973793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Arial" panose="020B0604020202020204" pitchFamily="34" charset="0"/>
              </a:rPr>
              <a:t>From:</a:t>
            </a:r>
          </a:p>
          <a:p>
            <a:r>
              <a:rPr lang="en-US" sz="1800" b="0" i="0">
                <a:solidFill>
                  <a:srgbClr val="000000"/>
                </a:solidFill>
                <a:effectLst/>
                <a:latin typeface="Arial" panose="020B0604020202020204" pitchFamily="34" charset="0"/>
              </a:rPr>
              <a:t>Chart: http://lafayettefirstumc.org/2015/05/18/seven-churches-of-revelation-sermon-series/</a:t>
            </a:r>
          </a:p>
          <a:p>
            <a:r>
              <a:rPr lang="en-US" sz="1800" b="0" i="0">
                <a:solidFill>
                  <a:srgbClr val="000000"/>
                </a:solidFill>
                <a:effectLst/>
                <a:latin typeface="Arial" panose="020B0604020202020204" pitchFamily="34" charset="0"/>
              </a:rPr>
              <a:t> </a:t>
            </a:r>
          </a:p>
          <a:p>
            <a:r>
              <a:rPr lang="en-US" sz="1800" b="0" i="0">
                <a:solidFill>
                  <a:srgbClr val="000000"/>
                </a:solidFill>
                <a:effectLst/>
                <a:latin typeface="Arial" panose="020B0604020202020204" pitchFamily="34" charset="0"/>
              </a:rPr>
              <a:t>Notes: https://truthnet.org/Christianity/revelation/Revelation2/</a:t>
            </a:r>
          </a:p>
          <a:p>
            <a:endParaRPr lang="en-US" sz="1800" b="0" i="0">
              <a:solidFill>
                <a:srgbClr val="000000"/>
              </a:solidFill>
              <a:effectLst/>
              <a:latin typeface="Arial" panose="020B0604020202020204" pitchFamily="34" charset="0"/>
            </a:endParaRPr>
          </a:p>
          <a:p>
            <a:r>
              <a:rPr lang="en-US" sz="1800" b="0" i="0">
                <a:solidFill>
                  <a:srgbClr val="000000"/>
                </a:solidFill>
                <a:effectLst/>
                <a:latin typeface="Arial" panose="020B0604020202020204" pitchFamily="34" charset="0"/>
              </a:rPr>
              <a:t>There are </a:t>
            </a:r>
            <a:r>
              <a:rPr lang="en-US" sz="1800" b="1" i="0" u="sng">
                <a:solidFill>
                  <a:srgbClr val="000000"/>
                </a:solidFill>
                <a:effectLst/>
                <a:latin typeface="Arial" panose="020B0604020202020204" pitchFamily="34" charset="0"/>
              </a:rPr>
              <a:t>four audiences </a:t>
            </a:r>
            <a:r>
              <a:rPr lang="en-US" sz="1800" b="0" i="0">
                <a:solidFill>
                  <a:srgbClr val="000000"/>
                </a:solidFill>
                <a:effectLst/>
                <a:latin typeface="Arial" panose="020B0604020202020204" pitchFamily="34" charset="0"/>
              </a:rPr>
              <a:t>addressed in the book of Revelation, the literal churches, saints who have an ear, seven church types and seven church ages.</a:t>
            </a:r>
          </a:p>
          <a:p>
            <a:r>
              <a:rPr lang="en-US" sz="1800" b="1" i="0">
                <a:solidFill>
                  <a:srgbClr val="000000"/>
                </a:solidFill>
                <a:effectLst/>
                <a:latin typeface="Arial" panose="020B0604020202020204" pitchFamily="34" charset="0"/>
              </a:rPr>
              <a:t>1. The literal churches, 2. Saints, 3. Seven Church types, 4. Seven Church ages</a:t>
            </a:r>
          </a:p>
          <a:p>
            <a:endParaRPr lang="en-US" b="1" i="0">
              <a:solidFill>
                <a:srgbClr val="000000"/>
              </a:solidFill>
              <a:effectLst/>
              <a:latin typeface="Times New Roman" panose="02020603050405020304" pitchFamily="18" charset="0"/>
            </a:endParaRPr>
          </a:p>
          <a:p>
            <a:r>
              <a:rPr lang="en-US" sz="1800" b="1" i="1" u="sng">
                <a:solidFill>
                  <a:srgbClr val="000000"/>
                </a:solidFill>
                <a:effectLst/>
                <a:latin typeface="Arial" panose="020B0604020202020204" pitchFamily="34" charset="0"/>
              </a:rPr>
              <a:t>1. The literal churches</a:t>
            </a:r>
            <a:endParaRPr lang="en-US" b="1" i="0" u="sng">
              <a:solidFill>
                <a:srgbClr val="000000"/>
              </a:solidFill>
              <a:effectLst/>
              <a:latin typeface="Times New Roman" panose="02020603050405020304" pitchFamily="18" charset="0"/>
            </a:endParaRPr>
          </a:p>
          <a:p>
            <a:r>
              <a:rPr lang="en-US" sz="1800" b="0" i="0">
                <a:solidFill>
                  <a:srgbClr val="000000"/>
                </a:solidFill>
                <a:effectLst/>
                <a:latin typeface="Arial" panose="020B0604020202020204" pitchFamily="34" charset="0"/>
              </a:rPr>
              <a:t>The first audience addressed in these letters is the literal church.  These were literal churches with literal problems.  Jesus in his comments first acknowledges the positive aspects (commendation) for each church. Except for the church of Laodicea, they had no commendation.  Jesus also points out, where the churches lacked and their sin (condemnation).  He warns them, what would follow, if they fail to correct the problem.  The churches of Smyrna and Philadelphia received no condemnation, but were consoled for their suffering and weakness.  The resurrected Jesus tells the failing churches what they need to do to correct their course (consultation).  Jesus then promises the person who “Overcomes” an aspect of the life to come.  He challenges the believer, to succeed, to “Overcome”, and achieve the challenge before them.</a:t>
            </a:r>
            <a:br>
              <a:rPr lang="en-US" sz="1800" b="0" i="0">
                <a:solidFill>
                  <a:srgbClr val="000000"/>
                </a:solidFill>
                <a:effectLst/>
                <a:latin typeface="Arial" panose="020B0604020202020204" pitchFamily="34" charset="0"/>
              </a:rPr>
            </a:br>
            <a:endParaRPr lang="en-US" b="0" i="0">
              <a:solidFill>
                <a:srgbClr val="000000"/>
              </a:solidFill>
              <a:effectLst/>
              <a:latin typeface="Times New Roman" panose="02020603050405020304" pitchFamily="18" charset="0"/>
            </a:endParaRPr>
          </a:p>
          <a:p>
            <a:r>
              <a:rPr lang="en-US" sz="1800" b="1" i="1" u="sng">
                <a:solidFill>
                  <a:srgbClr val="000000"/>
                </a:solidFill>
                <a:effectLst/>
                <a:latin typeface="Arial" panose="020B0604020202020204" pitchFamily="34" charset="0"/>
              </a:rPr>
              <a:t>2. The saints “He who has an ear”</a:t>
            </a:r>
            <a:endParaRPr lang="en-US" b="1" i="0" u="sng">
              <a:solidFill>
                <a:srgbClr val="000000"/>
              </a:solidFill>
              <a:effectLst/>
              <a:latin typeface="Times New Roman" panose="02020603050405020304" pitchFamily="18" charset="0"/>
            </a:endParaRPr>
          </a:p>
          <a:p>
            <a:r>
              <a:rPr lang="en-US" sz="1800" b="0" i="0">
                <a:solidFill>
                  <a:srgbClr val="000000"/>
                </a:solidFill>
                <a:effectLst/>
                <a:latin typeface="Arial" panose="020B0604020202020204" pitchFamily="34" charset="0"/>
              </a:rPr>
              <a:t>In addition to the physical churches, the letter also applies to every individual member of the church, especially those who have “Spiritual ears”.  Jesus specifically addresses those who have an ear. The ear referred to here is not a physical ear, but a spiritual ear.  Jesus is talking to the spiritual hearing, those who have a spiritual ear, to hear what the Spirit is saying to the churches.  The contents of the letter as well as the comments are not limited to the “Seven Churches”, but the whole church. </a:t>
            </a:r>
            <a:endParaRPr lang="en-US" b="0" i="0">
              <a:solidFill>
                <a:srgbClr val="000000"/>
              </a:solidFill>
              <a:effectLst/>
              <a:latin typeface="Times New Roman" panose="02020603050405020304" pitchFamily="18" charset="0"/>
            </a:endParaRPr>
          </a:p>
          <a:p>
            <a:r>
              <a:rPr lang="en-US" sz="1800" b="0" i="0">
                <a:solidFill>
                  <a:srgbClr val="000000"/>
                </a:solidFill>
                <a:effectLst/>
                <a:latin typeface="Arial" panose="020B0604020202020204" pitchFamily="34" charset="0"/>
              </a:rPr>
              <a:t>The seven churches are merely models of what applies to the whole of Christianity.   The church is made up of various types of believers, each like these churches dealing with issues.  Some saints now suffer, some are rich, others have compromised their walk and their beliefs. To us, who have “Spiritual” ears, Jesus addresses this letter.  Jesus holds out the promise, the challenge to the “Overcomer”.</a:t>
            </a:r>
          </a:p>
          <a:p>
            <a:endParaRPr lang="en-US" b="0" i="0">
              <a:solidFill>
                <a:srgbClr val="000000"/>
              </a:solidFill>
              <a:effectLst/>
              <a:latin typeface="Times New Roman" panose="02020603050405020304" pitchFamily="18" charset="0"/>
            </a:endParaRPr>
          </a:p>
          <a:p>
            <a:r>
              <a:rPr lang="en-US" sz="1800" b="1" i="1" u="sng">
                <a:solidFill>
                  <a:srgbClr val="000000"/>
                </a:solidFill>
                <a:effectLst/>
                <a:latin typeface="Arial" panose="020B0604020202020204" pitchFamily="34" charset="0"/>
              </a:rPr>
              <a:t>3. Seven Church Types</a:t>
            </a:r>
            <a:endParaRPr lang="en-US" b="1" i="0" u="sng">
              <a:solidFill>
                <a:srgbClr val="000000"/>
              </a:solidFill>
              <a:effectLst/>
              <a:latin typeface="Times New Roman" panose="02020603050405020304" pitchFamily="18" charset="0"/>
            </a:endParaRPr>
          </a:p>
          <a:p>
            <a:r>
              <a:rPr lang="en-US" sz="1800" b="0" i="0">
                <a:solidFill>
                  <a:srgbClr val="000000"/>
                </a:solidFill>
                <a:effectLst/>
                <a:latin typeface="Arial" panose="020B0604020202020204" pitchFamily="34" charset="0"/>
              </a:rPr>
              <a:t> Of the seven churches, no two are alike.  Some of the churches have aspects of the other churches, but they deal with them in a different ways.   Both Ephesus and Pergamum had Nicolaitans, one rejected them the other tolerated them. This variety in church types demonstrates an aspect seen from the founding of churches in individual cities, not every church is alike.  Some churches are more obedient then others some thrive in the midst of persecution, others crumble with an abundance of wealth and power.</a:t>
            </a:r>
            <a:endParaRPr lang="en-US" b="0" i="0">
              <a:solidFill>
                <a:srgbClr val="000000"/>
              </a:solidFill>
              <a:effectLst/>
              <a:latin typeface="Times New Roman" panose="02020603050405020304" pitchFamily="18" charset="0"/>
            </a:endParaRPr>
          </a:p>
          <a:p>
            <a:r>
              <a:rPr lang="en-US" sz="1800" b="0" i="0">
                <a:solidFill>
                  <a:srgbClr val="000000"/>
                </a:solidFill>
                <a:effectLst/>
                <a:latin typeface="Arial" panose="020B0604020202020204" pitchFamily="34" charset="0"/>
              </a:rPr>
              <a:t>These seven church models are seven church-types; here Jesus gives the secret for a successful church.  The letter to the seven churches is also a letter to seven types of churches.  Churches today are faced with the same problems these first century churches faced. Jesus is telling the church how to deal with its problems.</a:t>
            </a:r>
            <a:endParaRPr lang="en-US" b="0" i="0">
              <a:solidFill>
                <a:srgbClr val="000000"/>
              </a:solidFill>
              <a:effectLst/>
              <a:latin typeface="Times New Roman" panose="02020603050405020304" pitchFamily="18" charset="0"/>
            </a:endParaRPr>
          </a:p>
          <a:p>
            <a:r>
              <a:rPr lang="en-US" sz="1800" b="0" i="0">
                <a:solidFill>
                  <a:srgbClr val="000000"/>
                </a:solidFill>
                <a:effectLst/>
                <a:latin typeface="Arial" panose="020B0604020202020204" pitchFamily="34" charset="0"/>
              </a:rPr>
              <a:t>Today there are huge church buildings and large congregations, filled with divisions over gay rights and abortion, what would Jesus’ position be on these issues?  We can look at the model of Thyatira to find the answer.  What about the suffering Christians in places where Christianity is persecuted by governments, like North Korea, Saudi Arabia and Iran?  The church at Smyrna models the persecuted church, the letter is for them.  If you were in a persecuted church, the message to Smyrna would be a message to your church.</a:t>
            </a:r>
          </a:p>
          <a:p>
            <a:endParaRPr lang="en-US" b="0" i="0">
              <a:solidFill>
                <a:srgbClr val="000000"/>
              </a:solidFill>
              <a:effectLst/>
              <a:latin typeface="Times New Roman" panose="02020603050405020304" pitchFamily="18" charset="0"/>
            </a:endParaRPr>
          </a:p>
          <a:p>
            <a:r>
              <a:rPr lang="en-US" sz="1800" b="1" i="1" u="sng">
                <a:solidFill>
                  <a:srgbClr val="000000"/>
                </a:solidFill>
                <a:effectLst/>
                <a:latin typeface="Arial" panose="020B0604020202020204" pitchFamily="34" charset="0"/>
              </a:rPr>
              <a:t>4. The Seven Church Ages</a:t>
            </a:r>
            <a:br>
              <a:rPr lang="en-US" sz="1800" b="0" i="0">
                <a:solidFill>
                  <a:srgbClr val="000000"/>
                </a:solidFill>
                <a:effectLst/>
                <a:latin typeface="Arial" panose="020B0604020202020204" pitchFamily="34" charset="0"/>
              </a:rPr>
            </a:br>
            <a:r>
              <a:rPr lang="en-US" sz="1800" b="0" i="0">
                <a:solidFill>
                  <a:srgbClr val="000000"/>
                </a:solidFill>
                <a:effectLst/>
                <a:latin typeface="Arial" panose="020B0604020202020204" pitchFamily="34" charset="0"/>
              </a:rPr>
              <a:t>In chapter one, we see Jesus in the midst of “Seven Lampstands”. From Revelation 1:21, we learn, the seven lampstands represent the seven churches addressed in chapters 2 and 3.  They represent the complete church.   The progress of church history has a direct correlation to the events following the seven churches of Revelation chapters 2 and 3. </a:t>
            </a:r>
            <a:endParaRPr lang="en-US" b="0" i="0">
              <a:solidFill>
                <a:srgbClr val="000000"/>
              </a:solidFill>
              <a:effectLst/>
              <a:latin typeface="Times New Roman" panose="02020603050405020304" pitchFamily="18" charset="0"/>
            </a:endParaRPr>
          </a:p>
          <a:p>
            <a:r>
              <a:rPr lang="en-US" sz="1800" b="0" i="0">
                <a:solidFill>
                  <a:srgbClr val="000000"/>
                </a:solidFill>
                <a:effectLst/>
                <a:latin typeface="Arial" panose="020B0604020202020204" pitchFamily="34" charset="0"/>
              </a:rPr>
              <a:t>Starting with the Ephesus, the church founded by the Apostle Paul and administered by the Apostle John to the church of Laodicea, the wealthy lukewarm church, the history of the church is prophetically foretold.  Jesus gives a “Prophetic foreshadowing” in the seven churches.  From the churches founded by the apostles to the end of the age, Christ has a message for each church age imbedded in the message to the seven churches.</a:t>
            </a:r>
            <a:endParaRPr lang="en-US" b="0" i="0">
              <a:solidFill>
                <a:srgbClr val="000000"/>
              </a:solidFill>
              <a:effectLst/>
              <a:latin typeface="Times New Roman" panose="02020603050405020304" pitchFamily="18" charset="0"/>
            </a:endParaRPr>
          </a:p>
          <a:p>
            <a:r>
              <a:rPr lang="en-US" sz="1800" b="0" i="0">
                <a:solidFill>
                  <a:srgbClr val="000000"/>
                </a:solidFill>
                <a:effectLst/>
                <a:latin typeface="Arial" panose="020B0604020202020204" pitchFamily="34" charset="0"/>
              </a:rPr>
              <a:t>  Following John, the last apostle, the Church underwent a period of persecution, until the time of Constantine, where the Roman Emperor himself professed to be a Christian. Christianity became popular within the Roman Empire.  Constantine made allowances for pagan rites and customs.  The correspondence between history and the letters to the seven churches, demonstrates their prophetic nature, foretelling the history and progression of church until the end of the age.  This correspondence can be seen as the prophetic foreshadowing of the seven church ages.</a:t>
            </a:r>
            <a:endParaRPr lang="en-US" b="0" i="0">
              <a:solidFill>
                <a:srgbClr val="000000"/>
              </a:solidFill>
              <a:effectLst/>
              <a:latin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AC37792-3584-8F44-A228-D4CCCED21F2F}" type="slidenum">
              <a:rPr lang="en-US" smtClean="0"/>
              <a:t>15</a:t>
            </a:fld>
            <a:endParaRPr lang="en-US"/>
          </a:p>
        </p:txBody>
      </p:sp>
    </p:spTree>
    <p:extLst>
      <p:ext uri="{BB962C8B-B14F-4D97-AF65-F5344CB8AC3E}">
        <p14:creationId xmlns:p14="http://schemas.microsoft.com/office/powerpoint/2010/main" val="3973793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EPHESIANS 1:15-21</a:t>
            </a:r>
          </a:p>
          <a:p>
            <a:r>
              <a:rPr lang="en-US"/>
              <a:t>For this reason I too, having heard of the faith in the Lord Jesus which exists among you and your love for all the saints, do not cease giving thanks for you, while making mention of you in my prayers; that the God of our Lord Jesus Christ, the Father of glory, may give to you a spirit of wisdom and of revelation in the knowledge of Him. I pray that the eyes of your heart may be enlightened, so that you will know what is the hope of His calling, what are the riches of the glory of His inheritance in the saints, and what is the surpassing greatness of His power toward us who believe. These are in accordance with the working of the strength of His might which He brought about in Christ, when He raised Him from the dead and seated Him at His right hand in the heavenly places,  far above all rule and authority and power and dominion, and every name that is named, not only in this age but also in the one to come. And He put all things in subjection under His feet, and gave Him as head over all things to the church, which is His body, the fullness of Him who fills all in all.</a:t>
            </a:r>
          </a:p>
          <a:p>
            <a:r>
              <a:rPr lang="en-US"/>
              <a:t>Ephesians 1:15‭-‬23 NASB</a:t>
            </a:r>
          </a:p>
          <a:p>
            <a:r>
              <a:rPr lang="en-US"/>
              <a:t>https://bible.com/bible/100/eph.1.15-23.NASB</a:t>
            </a:r>
          </a:p>
          <a:p>
            <a:endParaRPr lang="en-US"/>
          </a:p>
          <a:p>
            <a:endParaRPr lang="en-US"/>
          </a:p>
        </p:txBody>
      </p:sp>
      <p:sp>
        <p:nvSpPr>
          <p:cNvPr id="4" name="Slide Number Placeholder 3"/>
          <p:cNvSpPr>
            <a:spLocks noGrp="1"/>
          </p:cNvSpPr>
          <p:nvPr>
            <p:ph type="sldNum" sz="quarter" idx="5"/>
          </p:nvPr>
        </p:nvSpPr>
        <p:spPr/>
        <p:txBody>
          <a:bodyPr/>
          <a:lstStyle/>
          <a:p>
            <a:fld id="{AAC37792-3584-8F44-A228-D4CCCED21F2F}" type="slidenum">
              <a:rPr lang="en-US" smtClean="0"/>
              <a:t>16</a:t>
            </a:fld>
            <a:endParaRPr lang="en-US"/>
          </a:p>
        </p:txBody>
      </p:sp>
    </p:spTree>
    <p:extLst>
      <p:ext uri="{BB962C8B-B14F-4D97-AF65-F5344CB8AC3E}">
        <p14:creationId xmlns:p14="http://schemas.microsoft.com/office/powerpoint/2010/main" val="713589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EPHESIANS 1:15-21</a:t>
            </a:r>
          </a:p>
          <a:p>
            <a:r>
              <a:rPr lang="en-US"/>
              <a:t>For this reason I too, having heard of the faith in the Lord Jesus which exists among you and your love for all the saints, do not cease giving thanks for you, while making mention of you in my prayers; that the God of our Lord Jesus Christ, the Father of glory, may give to you a spirit of wisdom and of revelation in the knowledge of Him. I pray that the eyes of your heart may be enlightened, so that you will know what is the hope of His calling, what are the riches of the glory of His inheritance in the saints, and what is the surpassing greatness of His power toward us who believe. These are in accordance with the working of the strength of His might which He brought about in Christ, when He raised Him from the dead and seated Him at His right hand in the heavenly places,  far above all rule and authority and power and dominion, and every name that is named, not only in this age but also in the one to come. And He put all things in subjection under His feet, and gave Him as head over all things to the church, which is His body, the fullness of Him who fills all in all.</a:t>
            </a:r>
          </a:p>
          <a:p>
            <a:r>
              <a:rPr lang="en-US"/>
              <a:t>Ephesians 1:15‭-‬23 NASB</a:t>
            </a:r>
          </a:p>
          <a:p>
            <a:r>
              <a:rPr lang="en-US"/>
              <a:t>https://bible.com/bible/100/eph.1.15-23.NASB</a:t>
            </a:r>
          </a:p>
          <a:p>
            <a:endParaRPr lang="en-US"/>
          </a:p>
          <a:p>
            <a:endParaRPr lang="en-US"/>
          </a:p>
        </p:txBody>
      </p:sp>
      <p:sp>
        <p:nvSpPr>
          <p:cNvPr id="4" name="Slide Number Placeholder 3"/>
          <p:cNvSpPr>
            <a:spLocks noGrp="1"/>
          </p:cNvSpPr>
          <p:nvPr>
            <p:ph type="sldNum" sz="quarter" idx="5"/>
          </p:nvPr>
        </p:nvSpPr>
        <p:spPr/>
        <p:txBody>
          <a:bodyPr/>
          <a:lstStyle/>
          <a:p>
            <a:fld id="{AAC37792-3584-8F44-A228-D4CCCED21F2F}" type="slidenum">
              <a:rPr lang="en-US" smtClean="0"/>
              <a:t>17</a:t>
            </a:fld>
            <a:endParaRPr lang="en-US"/>
          </a:p>
        </p:txBody>
      </p:sp>
    </p:spTree>
    <p:extLst>
      <p:ext uri="{BB962C8B-B14F-4D97-AF65-F5344CB8AC3E}">
        <p14:creationId xmlns:p14="http://schemas.microsoft.com/office/powerpoint/2010/main" val="713589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EPHESIANS 3:14-21</a:t>
            </a:r>
          </a:p>
          <a:p>
            <a:r>
              <a:rPr lang="en-US"/>
              <a:t>For this reason I bow my knees before the Father, from whom every family in heaven and on earth derives its name, that He would grant you, according to the riches of His glory, to be strengthened with power through His Spirit in the inner man, so that Christ may </a:t>
            </a:r>
            <a:r>
              <a:rPr lang="en-US" b="1" i="1" u="sng"/>
              <a:t>dwell in your hearts</a:t>
            </a:r>
            <a:r>
              <a:rPr lang="en-US" b="1" i="1"/>
              <a:t> </a:t>
            </a:r>
            <a:r>
              <a:rPr lang="en-US"/>
              <a:t>through faith; and that you, being </a:t>
            </a:r>
            <a:r>
              <a:rPr lang="en-US" b="1" i="1" u="sng"/>
              <a:t>rooted and grounded in love</a:t>
            </a:r>
            <a:r>
              <a:rPr lang="en-US"/>
              <a:t>, may be able to </a:t>
            </a:r>
            <a:r>
              <a:rPr lang="en-US" b="1" i="1" u="none"/>
              <a:t>comprehend with all the saints what is the breadth and length and height and depth, and to know the </a:t>
            </a:r>
            <a:r>
              <a:rPr lang="en-US" b="1" i="1" u="sng"/>
              <a:t>love of Christ </a:t>
            </a:r>
            <a:r>
              <a:rPr lang="en-US" b="1" i="1" u="none"/>
              <a:t>which surpasses knowledge</a:t>
            </a:r>
            <a:r>
              <a:rPr lang="en-US" b="1" i="1" u="sng"/>
              <a:t>,</a:t>
            </a:r>
            <a:r>
              <a:rPr lang="en-US"/>
              <a:t> that you may be filled up to all the fullness of God.  Now to Him who is able to do far more abundantly beyond all that we ask or think, according to the power that works within us, to Him be the glory in the church and in Christ Jesus to all generations forever and ever. Amen.</a:t>
            </a:r>
          </a:p>
          <a:p>
            <a:r>
              <a:rPr lang="en-US"/>
              <a:t>Ephesians 3:14‭-‬21 NASB</a:t>
            </a:r>
          </a:p>
          <a:p>
            <a:r>
              <a:rPr lang="en-US"/>
              <a:t>https://bible.com/bible/100/eph.3.14-21.NASB</a:t>
            </a:r>
          </a:p>
        </p:txBody>
      </p:sp>
      <p:sp>
        <p:nvSpPr>
          <p:cNvPr id="4" name="Slide Number Placeholder 3"/>
          <p:cNvSpPr>
            <a:spLocks noGrp="1"/>
          </p:cNvSpPr>
          <p:nvPr>
            <p:ph type="sldNum" sz="quarter" idx="5"/>
          </p:nvPr>
        </p:nvSpPr>
        <p:spPr/>
        <p:txBody>
          <a:bodyPr/>
          <a:lstStyle/>
          <a:p>
            <a:fld id="{AAC37792-3584-8F44-A228-D4CCCED21F2F}" type="slidenum">
              <a:rPr lang="en-US" smtClean="0"/>
              <a:t>19</a:t>
            </a:fld>
            <a:endParaRPr lang="en-US"/>
          </a:p>
        </p:txBody>
      </p:sp>
    </p:spTree>
    <p:extLst>
      <p:ext uri="{BB962C8B-B14F-4D97-AF65-F5344CB8AC3E}">
        <p14:creationId xmlns:p14="http://schemas.microsoft.com/office/powerpoint/2010/main" val="27075357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1912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4212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2481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12592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3480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6/4/2020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3279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6/4/2020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8340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1262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6/4/2020</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69024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5798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3956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7192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6/4/2020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4983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6/4/2020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0684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6/4/2020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8592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702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9835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6/4/2020</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71743512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pastor@faithprinceton.org" TargetMode="External"/><Relationship Id="rId2" Type="http://schemas.openxmlformats.org/officeDocument/2006/relationships/hyperlink" Target="http://www.faithprinceton.or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B9C08D1-4204-D94A-9316-5C9A2669C1CD}"/>
              </a:ext>
            </a:extLst>
          </p:cNvPr>
          <p:cNvPicPr>
            <a:picLocks noChangeAspect="1"/>
          </p:cNvPicPr>
          <p:nvPr/>
        </p:nvPicPr>
        <p:blipFill rotWithShape="1">
          <a:blip r:embed="rId4">
            <a:extLst>
              <a:ext uri="{28A0092B-C50C-407E-A947-70E740481C1C}">
                <a14:useLocalDpi xmlns:a14="http://schemas.microsoft.com/office/drawing/2010/main" val="0"/>
              </a:ext>
            </a:extLst>
          </a:blip>
          <a:srcRect t="79" b="24921"/>
          <a:stretch/>
        </p:blipFill>
        <p:spPr>
          <a:xfrm>
            <a:off x="20" y="10"/>
            <a:ext cx="12191980" cy="6857990"/>
          </a:xfrm>
          <a:prstGeom prst="rect">
            <a:avLst/>
          </a:prstGeom>
        </p:spPr>
      </p:pic>
      <p:pic>
        <p:nvPicPr>
          <p:cNvPr id="2" name="01 We Welcome You (Holy Father).m4a">
            <a:hlinkClick r:id="" action="ppaction://media"/>
            <a:extLst>
              <a:ext uri="{FF2B5EF4-FFF2-40B4-BE49-F238E27FC236}">
                <a16:creationId xmlns:a16="http://schemas.microsoft.com/office/drawing/2014/main" id="{8642F81C-1A57-2240-A120-9BF297513A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2500" y="6020744"/>
            <a:ext cx="514350" cy="514350"/>
          </a:xfrm>
          <a:prstGeom prst="rect">
            <a:avLst/>
          </a:prstGeom>
        </p:spPr>
      </p:pic>
    </p:spTree>
    <p:extLst>
      <p:ext uri="{BB962C8B-B14F-4D97-AF65-F5344CB8AC3E}">
        <p14:creationId xmlns:p14="http://schemas.microsoft.com/office/powerpoint/2010/main" val="128697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83963-0970-0641-9723-7CDFD68BA172}"/>
              </a:ext>
            </a:extLst>
          </p:cNvPr>
          <p:cNvSpPr>
            <a:spLocks noGrp="1"/>
          </p:cNvSpPr>
          <p:nvPr>
            <p:ph type="title"/>
          </p:nvPr>
        </p:nvSpPr>
        <p:spPr/>
        <p:txBody>
          <a:bodyPr/>
          <a:lstStyle/>
          <a:p>
            <a:r>
              <a:rPr lang="en-US"/>
              <a:t>Letters to the Seven Churches</a:t>
            </a:r>
          </a:p>
        </p:txBody>
      </p:sp>
      <p:sp>
        <p:nvSpPr>
          <p:cNvPr id="3" name="Content Placeholder 2">
            <a:extLst>
              <a:ext uri="{FF2B5EF4-FFF2-40B4-BE49-F238E27FC236}">
                <a16:creationId xmlns:a16="http://schemas.microsoft.com/office/drawing/2014/main" id="{E6DAE8C5-8B1B-0E46-B563-E1C0E1979666}"/>
              </a:ext>
            </a:extLst>
          </p:cNvPr>
          <p:cNvSpPr>
            <a:spLocks noGrp="1"/>
          </p:cNvSpPr>
          <p:nvPr>
            <p:ph idx="1"/>
          </p:nvPr>
        </p:nvSpPr>
        <p:spPr/>
        <p:txBody>
          <a:bodyPr>
            <a:normAutofit/>
          </a:bodyPr>
          <a:lstStyle/>
          <a:p>
            <a:pPr marL="0" indent="0" algn="ctr">
              <a:buNone/>
            </a:pPr>
            <a:r>
              <a:rPr lang="en-US" sz="4400"/>
              <a:t>Revelation 2-3</a:t>
            </a:r>
          </a:p>
        </p:txBody>
      </p:sp>
    </p:spTree>
    <p:extLst>
      <p:ext uri="{BB962C8B-B14F-4D97-AF65-F5344CB8AC3E}">
        <p14:creationId xmlns:p14="http://schemas.microsoft.com/office/powerpoint/2010/main" val="360849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AB9B6E-0300-9643-8F59-B7AC2581FA24}"/>
              </a:ext>
            </a:extLst>
          </p:cNvPr>
          <p:cNvSpPr txBox="1"/>
          <p:nvPr/>
        </p:nvSpPr>
        <p:spPr>
          <a:xfrm>
            <a:off x="680322" y="4402667"/>
            <a:ext cx="8133478" cy="940240"/>
          </a:xfrm>
          <a:prstGeom prst="rect">
            <a:avLst/>
          </a:prstGeom>
        </p:spPr>
        <p:txBody>
          <a:bodyPr vert="horz" lIns="91440" tIns="45720" rIns="91440" bIns="45720" rtlCol="0" anchor="b">
            <a:noAutofit/>
          </a:bodyPr>
          <a:lstStyle/>
          <a:p>
            <a:pPr algn="r">
              <a:lnSpc>
                <a:spcPct val="90000"/>
              </a:lnSpc>
              <a:spcBef>
                <a:spcPct val="0"/>
              </a:spcBef>
              <a:spcAft>
                <a:spcPts val="600"/>
              </a:spcAft>
            </a:pPr>
            <a:endParaRPr lang="en-US" sz="4800" i="1">
              <a:latin typeface="+mj-lt"/>
              <a:ea typeface="+mj-ea"/>
              <a:cs typeface="+mj-cs"/>
            </a:endParaRPr>
          </a:p>
        </p:txBody>
      </p:sp>
      <p:sp>
        <p:nvSpPr>
          <p:cNvPr id="4" name="TextBox 3">
            <a:extLst>
              <a:ext uri="{FF2B5EF4-FFF2-40B4-BE49-F238E27FC236}">
                <a16:creationId xmlns:a16="http://schemas.microsoft.com/office/drawing/2014/main" id="{0D649A48-D4A3-3E43-BC93-86F004168C14}"/>
              </a:ext>
            </a:extLst>
          </p:cNvPr>
          <p:cNvSpPr txBox="1"/>
          <p:nvPr/>
        </p:nvSpPr>
        <p:spPr>
          <a:xfrm>
            <a:off x="689429" y="558799"/>
            <a:ext cx="10631714" cy="646331"/>
          </a:xfrm>
          <a:prstGeom prst="rect">
            <a:avLst/>
          </a:prstGeom>
          <a:noFill/>
        </p:spPr>
        <p:txBody>
          <a:bodyPr wrap="square" rtlCol="0">
            <a:spAutoFit/>
          </a:bodyPr>
          <a:lstStyle/>
          <a:p>
            <a:pPr algn="l"/>
            <a:endParaRPr lang="en-US" sz="3600">
              <a:latin typeface="Calibri" panose="020F0502020204030204" pitchFamily="34" charset="0"/>
            </a:endParaRPr>
          </a:p>
        </p:txBody>
      </p:sp>
      <p:pic>
        <p:nvPicPr>
          <p:cNvPr id="9" name="Picture 10">
            <a:extLst>
              <a:ext uri="{FF2B5EF4-FFF2-40B4-BE49-F238E27FC236}">
                <a16:creationId xmlns:a16="http://schemas.microsoft.com/office/drawing/2014/main" id="{0DFF7F06-6809-114F-AF3A-4EE235DCDDEF}"/>
              </a:ext>
            </a:extLst>
          </p:cNvPr>
          <p:cNvPicPr>
            <a:picLocks noChangeAspect="1"/>
          </p:cNvPicPr>
          <p:nvPr/>
        </p:nvPicPr>
        <p:blipFill rotWithShape="1">
          <a:blip r:embed="rId2">
            <a:extLst>
              <a:ext uri="{28A0092B-C50C-407E-A947-70E740481C1C}">
                <a14:useLocalDpi xmlns:a14="http://schemas.microsoft.com/office/drawing/2010/main" val="0"/>
              </a:ext>
            </a:extLst>
          </a:blip>
          <a:srcRect t="32998" b="26957"/>
          <a:stretch/>
        </p:blipFill>
        <p:spPr>
          <a:xfrm>
            <a:off x="-1" y="-108857"/>
            <a:ext cx="12304375" cy="6966857"/>
          </a:xfrm>
          <a:prstGeom prst="rect">
            <a:avLst/>
          </a:prstGeom>
        </p:spPr>
      </p:pic>
      <p:sp>
        <p:nvSpPr>
          <p:cNvPr id="6" name="TextBox 5">
            <a:extLst>
              <a:ext uri="{FF2B5EF4-FFF2-40B4-BE49-F238E27FC236}">
                <a16:creationId xmlns:a16="http://schemas.microsoft.com/office/drawing/2014/main" id="{7E29DD41-62B3-444F-B192-46356C9292BC}"/>
              </a:ext>
            </a:extLst>
          </p:cNvPr>
          <p:cNvSpPr txBox="1"/>
          <p:nvPr/>
        </p:nvSpPr>
        <p:spPr>
          <a:xfrm>
            <a:off x="7990115" y="339386"/>
            <a:ext cx="4201886" cy="2351413"/>
          </a:xfrm>
          <a:prstGeom prst="rect">
            <a:avLst/>
          </a:prstGeom>
          <a:noFill/>
        </p:spPr>
        <p:txBody>
          <a:bodyPr wrap="square" rtlCol="0" anchor="ctr">
            <a:spAutoFit/>
          </a:bodyPr>
          <a:lstStyle/>
          <a:p>
            <a:pPr>
              <a:lnSpc>
                <a:spcPct val="90000"/>
              </a:lnSpc>
              <a:spcBef>
                <a:spcPct val="0"/>
              </a:spcBef>
              <a:spcAft>
                <a:spcPts val="600"/>
              </a:spcAft>
            </a:pPr>
            <a:r>
              <a:rPr lang="en-US" sz="4000" b="1">
                <a:solidFill>
                  <a:schemeClr val="bg1"/>
                </a:solidFill>
                <a:effectLst/>
                <a:latin typeface="Calibri" panose="020F0502020204030204" pitchFamily="34" charset="0"/>
                <a:ea typeface="+mj-ea"/>
                <a:cs typeface="+mj-cs"/>
              </a:rPr>
              <a:t>1:4</a:t>
            </a:r>
            <a:r>
              <a:rPr lang="en-US" sz="4000" b="1" baseline="30000">
                <a:solidFill>
                  <a:schemeClr val="bg1"/>
                </a:solidFill>
                <a:latin typeface="Calibri" panose="020F0502020204030204" pitchFamily="34" charset="0"/>
                <a:ea typeface="+mj-ea"/>
                <a:cs typeface="+mj-cs"/>
              </a:rPr>
              <a:t> </a:t>
            </a:r>
          </a:p>
          <a:p>
            <a:pPr>
              <a:lnSpc>
                <a:spcPct val="90000"/>
              </a:lnSpc>
              <a:spcBef>
                <a:spcPct val="0"/>
              </a:spcBef>
              <a:spcAft>
                <a:spcPts val="600"/>
              </a:spcAft>
            </a:pPr>
            <a:r>
              <a:rPr lang="en-US" sz="4000" b="1" i="1">
                <a:solidFill>
                  <a:schemeClr val="bg1"/>
                </a:solidFill>
                <a:effectLst/>
                <a:latin typeface="Calibri" panose="020F0502020204030204" pitchFamily="34" charset="0"/>
                <a:ea typeface="+mj-ea"/>
                <a:cs typeface="+mj-cs"/>
              </a:rPr>
              <a:t>the seven churches that are in Asia:</a:t>
            </a:r>
          </a:p>
          <a:p>
            <a:pPr marL="457200" indent="-457200" rtl="1">
              <a:lnSpc>
                <a:spcPct val="90000"/>
              </a:lnSpc>
              <a:spcBef>
                <a:spcPct val="0"/>
              </a:spcBef>
              <a:spcAft>
                <a:spcPts val="600"/>
              </a:spcAft>
            </a:pPr>
            <a:endParaRPr lang="en-US" sz="3200">
              <a:latin typeface="Calibri" panose="020F0502020204030204" pitchFamily="34" charset="0"/>
            </a:endParaRPr>
          </a:p>
        </p:txBody>
      </p:sp>
    </p:spTree>
    <p:extLst>
      <p:ext uri="{BB962C8B-B14F-4D97-AF65-F5344CB8AC3E}">
        <p14:creationId xmlns:p14="http://schemas.microsoft.com/office/powerpoint/2010/main" val="160536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105D2-701C-9C48-A4A9-F44A78F70063}"/>
              </a:ext>
            </a:extLst>
          </p:cNvPr>
          <p:cNvSpPr>
            <a:spLocks noGrp="1"/>
          </p:cNvSpPr>
          <p:nvPr>
            <p:ph type="title"/>
          </p:nvPr>
        </p:nvSpPr>
        <p:spPr/>
        <p:txBody>
          <a:bodyPr/>
          <a:lstStyle/>
          <a:p>
            <a:r>
              <a:rPr lang="en-US"/>
              <a:t>Structure of the Letters</a:t>
            </a:r>
          </a:p>
        </p:txBody>
      </p:sp>
      <p:sp>
        <p:nvSpPr>
          <p:cNvPr id="3" name="Content Placeholder 2">
            <a:extLst>
              <a:ext uri="{FF2B5EF4-FFF2-40B4-BE49-F238E27FC236}">
                <a16:creationId xmlns:a16="http://schemas.microsoft.com/office/drawing/2014/main" id="{7DD8B8D9-794E-2348-B933-836AD5812E76}"/>
              </a:ext>
            </a:extLst>
          </p:cNvPr>
          <p:cNvSpPr>
            <a:spLocks noGrp="1"/>
          </p:cNvSpPr>
          <p:nvPr>
            <p:ph idx="1"/>
          </p:nvPr>
        </p:nvSpPr>
        <p:spPr>
          <a:xfrm>
            <a:off x="1614016" y="2336873"/>
            <a:ext cx="8680166" cy="3599316"/>
          </a:xfrm>
        </p:spPr>
        <p:txBody>
          <a:bodyPr>
            <a:normAutofit/>
          </a:bodyPr>
          <a:lstStyle/>
          <a:p>
            <a:r>
              <a:rPr lang="en-US" sz="3600"/>
              <a:t>Introduction/Description of Jesus</a:t>
            </a:r>
          </a:p>
          <a:p>
            <a:r>
              <a:rPr lang="en-US" sz="3600"/>
              <a:t>Praise/Commendation</a:t>
            </a:r>
          </a:p>
          <a:p>
            <a:r>
              <a:rPr lang="en-US" sz="3600"/>
              <a:t>Condemnation/Rebuke</a:t>
            </a:r>
          </a:p>
          <a:p>
            <a:r>
              <a:rPr lang="en-US" sz="3600"/>
              <a:t>Charge/Challenge</a:t>
            </a:r>
          </a:p>
          <a:p>
            <a:r>
              <a:rPr lang="en-US" sz="3600"/>
              <a:t>Promise/Consequences</a:t>
            </a:r>
          </a:p>
        </p:txBody>
      </p:sp>
    </p:spTree>
    <p:extLst>
      <p:ext uri="{BB962C8B-B14F-4D97-AF65-F5344CB8AC3E}">
        <p14:creationId xmlns:p14="http://schemas.microsoft.com/office/powerpoint/2010/main" val="247237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431BC4F-5BBF-9F43-88F3-22C103FFF2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50"/>
            <a:ext cx="12192000" cy="6848967"/>
          </a:xfrm>
          <a:prstGeom prst="rect">
            <a:avLst/>
          </a:prstGeom>
        </p:spPr>
      </p:pic>
    </p:spTree>
    <p:extLst>
      <p:ext uri="{BB962C8B-B14F-4D97-AF65-F5344CB8AC3E}">
        <p14:creationId xmlns:p14="http://schemas.microsoft.com/office/powerpoint/2010/main" val="261234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D4D862-CB97-9F4B-B897-C7890CEDEA31}"/>
              </a:ext>
            </a:extLst>
          </p:cNvPr>
          <p:cNvSpPr>
            <a:spLocks noGrp="1"/>
          </p:cNvSpPr>
          <p:nvPr>
            <p:ph type="title"/>
          </p:nvPr>
        </p:nvSpPr>
        <p:spPr/>
        <p:txBody>
          <a:bodyPr/>
          <a:lstStyle/>
          <a:p>
            <a:r>
              <a:rPr lang="en-US"/>
              <a:t>Ways to interpret the Letters</a:t>
            </a:r>
          </a:p>
        </p:txBody>
      </p:sp>
      <p:sp>
        <p:nvSpPr>
          <p:cNvPr id="4" name="Content Placeholder 3">
            <a:extLst>
              <a:ext uri="{FF2B5EF4-FFF2-40B4-BE49-F238E27FC236}">
                <a16:creationId xmlns:a16="http://schemas.microsoft.com/office/drawing/2014/main" id="{E127EC8F-DF8E-8549-8908-E9AD40E52568}"/>
              </a:ext>
            </a:extLst>
          </p:cNvPr>
          <p:cNvSpPr>
            <a:spLocks noGrp="1"/>
          </p:cNvSpPr>
          <p:nvPr>
            <p:ph idx="1"/>
          </p:nvPr>
        </p:nvSpPr>
        <p:spPr>
          <a:xfrm>
            <a:off x="759907" y="2336874"/>
            <a:ext cx="11536763" cy="677632"/>
          </a:xfrm>
        </p:spPr>
        <p:txBody>
          <a:bodyPr/>
          <a:lstStyle/>
          <a:p>
            <a:pPr marL="0" indent="0">
              <a:buNone/>
            </a:pPr>
            <a:r>
              <a:rPr lang="en-US" sz="3600" b="1" u="sng">
                <a:solidFill>
                  <a:srgbClr val="000000"/>
                </a:solidFill>
                <a:latin typeface="Arial" panose="020B0604020202020204" pitchFamily="34" charset="0"/>
              </a:rPr>
              <a:t>F</a:t>
            </a:r>
            <a:r>
              <a:rPr lang="en-US" sz="3600" b="1" i="0" u="sng">
                <a:solidFill>
                  <a:srgbClr val="000000"/>
                </a:solidFill>
                <a:effectLst/>
                <a:latin typeface="Arial" panose="020B0604020202020204" pitchFamily="34" charset="0"/>
              </a:rPr>
              <a:t>our possible audiences</a:t>
            </a:r>
            <a:r>
              <a:rPr lang="en-US" sz="3600" b="1" i="0">
                <a:solidFill>
                  <a:srgbClr val="000000"/>
                </a:solidFill>
                <a:effectLst/>
                <a:latin typeface="Arial" panose="020B0604020202020204" pitchFamily="34" charset="0"/>
              </a:rPr>
              <a:t> </a:t>
            </a:r>
            <a:r>
              <a:rPr lang="en-US" sz="3200" i="0">
                <a:solidFill>
                  <a:srgbClr val="000000"/>
                </a:solidFill>
                <a:effectLst/>
                <a:latin typeface="Arial" panose="020B0604020202020204" pitchFamily="34" charset="0"/>
              </a:rPr>
              <a:t>addressed</a:t>
            </a:r>
            <a:r>
              <a:rPr lang="en-US" sz="3200" b="0" i="0">
                <a:solidFill>
                  <a:srgbClr val="000000"/>
                </a:solidFill>
                <a:effectLst/>
                <a:latin typeface="Arial" panose="020B0604020202020204" pitchFamily="34" charset="0"/>
              </a:rPr>
              <a:t> in Revelation 2-3:</a:t>
            </a:r>
          </a:p>
        </p:txBody>
      </p:sp>
      <p:sp>
        <p:nvSpPr>
          <p:cNvPr id="6" name="Content Placeholder 3">
            <a:extLst>
              <a:ext uri="{FF2B5EF4-FFF2-40B4-BE49-F238E27FC236}">
                <a16:creationId xmlns:a16="http://schemas.microsoft.com/office/drawing/2014/main" id="{4FA8B07E-8A17-D747-B8E3-312BFFCFE230}"/>
              </a:ext>
            </a:extLst>
          </p:cNvPr>
          <p:cNvSpPr>
            <a:spLocks noGrp="1"/>
          </p:cNvSpPr>
          <p:nvPr>
            <p:ph idx="1"/>
          </p:nvPr>
        </p:nvSpPr>
        <p:spPr>
          <a:xfrm>
            <a:off x="759907" y="2947730"/>
            <a:ext cx="11536763" cy="3599316"/>
          </a:xfrm>
        </p:spPr>
        <p:txBody>
          <a:bodyPr>
            <a:normAutofit/>
          </a:bodyPr>
          <a:lstStyle/>
          <a:p>
            <a:pPr lvl="1"/>
            <a:r>
              <a:rPr lang="en-US" sz="3600" b="1" i="0">
                <a:solidFill>
                  <a:srgbClr val="000000"/>
                </a:solidFill>
                <a:effectLst/>
                <a:latin typeface="Arial" panose="020B0604020202020204" pitchFamily="34" charset="0"/>
              </a:rPr>
              <a:t>The literal churches </a:t>
            </a:r>
          </a:p>
          <a:p>
            <a:pPr lvl="1"/>
            <a:r>
              <a:rPr lang="en-US" sz="3600" b="1" i="0">
                <a:solidFill>
                  <a:srgbClr val="000000"/>
                </a:solidFill>
                <a:effectLst/>
                <a:latin typeface="Arial" panose="020B0604020202020204" pitchFamily="34" charset="0"/>
              </a:rPr>
              <a:t>Saints “</a:t>
            </a:r>
            <a:r>
              <a:rPr lang="en-US" sz="3600" b="1" i="1">
                <a:solidFill>
                  <a:srgbClr val="000000"/>
                </a:solidFill>
                <a:effectLst/>
                <a:latin typeface="Arial" panose="020B0604020202020204" pitchFamily="34" charset="0"/>
              </a:rPr>
              <a:t>who have an ear to hear</a:t>
            </a:r>
            <a:r>
              <a:rPr lang="en-US" sz="3600" b="1" i="0">
                <a:solidFill>
                  <a:srgbClr val="000000"/>
                </a:solidFill>
                <a:effectLst/>
                <a:latin typeface="Arial" panose="020B0604020202020204" pitchFamily="34" charset="0"/>
              </a:rPr>
              <a:t>” </a:t>
            </a:r>
          </a:p>
          <a:p>
            <a:pPr lvl="1"/>
            <a:r>
              <a:rPr lang="en-US" sz="3600" b="1" i="0">
                <a:solidFill>
                  <a:srgbClr val="000000"/>
                </a:solidFill>
                <a:effectLst/>
                <a:latin typeface="Arial" panose="020B0604020202020204" pitchFamily="34" charset="0"/>
              </a:rPr>
              <a:t>Seven Church types </a:t>
            </a:r>
          </a:p>
          <a:p>
            <a:pPr lvl="1"/>
            <a:r>
              <a:rPr lang="en-US" sz="3600" b="1" i="0">
                <a:solidFill>
                  <a:srgbClr val="000000"/>
                </a:solidFill>
                <a:effectLst/>
                <a:latin typeface="Arial" panose="020B0604020202020204" pitchFamily="34" charset="0"/>
              </a:rPr>
              <a:t>Seven Church ages</a:t>
            </a:r>
          </a:p>
          <a:p>
            <a:pPr lvl="1"/>
            <a:endParaRPr lang="en-US" sz="3600" b="1" i="0">
              <a:solidFill>
                <a:srgbClr val="000000"/>
              </a:solidFill>
              <a:effectLst/>
              <a:latin typeface="Arial" panose="020B0604020202020204" pitchFamily="34" charset="0"/>
            </a:endParaRPr>
          </a:p>
          <a:p>
            <a:endParaRPr lang="en-US"/>
          </a:p>
        </p:txBody>
      </p:sp>
    </p:spTree>
    <p:extLst>
      <p:ext uri="{BB962C8B-B14F-4D97-AF65-F5344CB8AC3E}">
        <p14:creationId xmlns:p14="http://schemas.microsoft.com/office/powerpoint/2010/main" val="52330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88A5AA-BDC8-EF4B-B312-86B5A918E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93" y="611045"/>
            <a:ext cx="11417440" cy="6246955"/>
          </a:xfrm>
          <a:prstGeom prst="rect">
            <a:avLst/>
          </a:prstGeom>
        </p:spPr>
      </p:pic>
      <p:sp>
        <p:nvSpPr>
          <p:cNvPr id="4" name="TextBox 3">
            <a:extLst>
              <a:ext uri="{FF2B5EF4-FFF2-40B4-BE49-F238E27FC236}">
                <a16:creationId xmlns:a16="http://schemas.microsoft.com/office/drawing/2014/main" id="{9B788046-5050-9B43-9F4E-71BAD31E76AE}"/>
              </a:ext>
            </a:extLst>
          </p:cNvPr>
          <p:cNvSpPr txBox="1"/>
          <p:nvPr/>
        </p:nvSpPr>
        <p:spPr>
          <a:xfrm>
            <a:off x="244929" y="81644"/>
            <a:ext cx="10362362" cy="523220"/>
          </a:xfrm>
          <a:prstGeom prst="rect">
            <a:avLst/>
          </a:prstGeom>
          <a:noFill/>
        </p:spPr>
        <p:txBody>
          <a:bodyPr wrap="square" rtlCol="0">
            <a:spAutoFit/>
          </a:bodyPr>
          <a:lstStyle/>
          <a:p>
            <a:pPr algn="l"/>
            <a:r>
              <a:rPr lang="en-US" sz="2800" b="1"/>
              <a:t>An example of the “Seven Church Ages” interpretation</a:t>
            </a:r>
          </a:p>
        </p:txBody>
      </p:sp>
    </p:spTree>
    <p:extLst>
      <p:ext uri="{BB962C8B-B14F-4D97-AF65-F5344CB8AC3E}">
        <p14:creationId xmlns:p14="http://schemas.microsoft.com/office/powerpoint/2010/main" val="393315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Ephesus – Revelation 2:1-7</a:t>
            </a:r>
          </a:p>
        </p:txBody>
      </p:sp>
    </p:spTree>
    <p:extLst>
      <p:ext uri="{BB962C8B-B14F-4D97-AF65-F5344CB8AC3E}">
        <p14:creationId xmlns:p14="http://schemas.microsoft.com/office/powerpoint/2010/main" val="90491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Ephesus – Revelation 2:1-7</a:t>
            </a:r>
          </a:p>
        </p:txBody>
      </p:sp>
      <p:sp>
        <p:nvSpPr>
          <p:cNvPr id="3" name="Subtitle 2">
            <a:extLst>
              <a:ext uri="{FF2B5EF4-FFF2-40B4-BE49-F238E27FC236}">
                <a16:creationId xmlns:a16="http://schemas.microsoft.com/office/drawing/2014/main" id="{26FAAA0F-86DE-0941-9561-D18E2C02C699}"/>
              </a:ext>
            </a:extLst>
          </p:cNvPr>
          <p:cNvSpPr>
            <a:spLocks noGrp="1"/>
          </p:cNvSpPr>
          <p:nvPr>
            <p:ph idx="1"/>
          </p:nvPr>
        </p:nvSpPr>
        <p:spPr>
          <a:xfrm>
            <a:off x="357973" y="1620298"/>
            <a:ext cx="11473961" cy="5036736"/>
          </a:xfrm>
        </p:spPr>
        <p:txBody>
          <a:bodyPr>
            <a:noAutofit/>
          </a:bodyPr>
          <a:lstStyle/>
          <a:p>
            <a:pPr marL="0" indent="0">
              <a:buNone/>
            </a:pPr>
            <a:r>
              <a:rPr lang="en-US" b="0" i="1" baseline="30000">
                <a:effectLst/>
                <a:latin typeface="Calibri" panose="020F0502020204030204" pitchFamily="34" charset="0"/>
              </a:rPr>
              <a:t>1</a:t>
            </a:r>
            <a:r>
              <a:rPr lang="en-US" b="0" i="1">
                <a:effectLst/>
                <a:latin typeface="Calibri" panose="020F0502020204030204" pitchFamily="34" charset="0"/>
              </a:rPr>
              <a:t> “To the angel of the church in Ephesus write:</a:t>
            </a:r>
          </a:p>
          <a:p>
            <a:pPr marL="0" indent="0">
              <a:buNone/>
            </a:pPr>
            <a:r>
              <a:rPr lang="en-US" b="0" i="1">
                <a:effectLst/>
                <a:latin typeface="Calibri" panose="020F0502020204030204" pitchFamily="34" charset="0"/>
              </a:rPr>
              <a:t>The One who holds the seven stars in His right hand, the One who walks among the seven golden lampstands, says this:</a:t>
            </a:r>
          </a:p>
          <a:p>
            <a:pPr marL="0" indent="0">
              <a:buNone/>
            </a:pPr>
            <a:r>
              <a:rPr lang="en-US" b="1" i="1" baseline="30000">
                <a:effectLst/>
                <a:latin typeface="Calibri" panose="020F0502020204030204" pitchFamily="34" charset="0"/>
              </a:rPr>
              <a:t>2 </a:t>
            </a:r>
            <a:r>
              <a:rPr lang="en-US" b="0" i="1">
                <a:effectLst/>
                <a:latin typeface="Calibri" panose="020F0502020204030204" pitchFamily="34" charset="0"/>
              </a:rPr>
              <a:t>‘I know your deeds and your toil and perseverance, and that you cannot tolerate evil men, and you put to the test those who call themselves apostles, and they are not, and you found them to be false; </a:t>
            </a:r>
            <a:r>
              <a:rPr lang="en-US" b="1" i="1" baseline="30000">
                <a:effectLst/>
                <a:latin typeface="Calibri" panose="020F0502020204030204" pitchFamily="34" charset="0"/>
              </a:rPr>
              <a:t>3 </a:t>
            </a:r>
            <a:r>
              <a:rPr lang="en-US" b="0" i="1">
                <a:effectLst/>
                <a:latin typeface="Calibri" panose="020F0502020204030204" pitchFamily="34" charset="0"/>
              </a:rPr>
              <a:t>and you have perseverance and have endured for My name’s sake, and have not grown weary. </a:t>
            </a:r>
            <a:r>
              <a:rPr lang="en-US" b="1" i="1" baseline="30000">
                <a:effectLst/>
                <a:latin typeface="Calibri" panose="020F0502020204030204" pitchFamily="34" charset="0"/>
              </a:rPr>
              <a:t>4 </a:t>
            </a:r>
            <a:r>
              <a:rPr lang="en-US" b="0" i="1">
                <a:effectLst/>
                <a:latin typeface="Calibri" panose="020F0502020204030204" pitchFamily="34" charset="0"/>
              </a:rPr>
              <a:t>But I have this against you, that you have left your first love. </a:t>
            </a:r>
            <a:r>
              <a:rPr lang="en-US" b="1" i="1" baseline="30000">
                <a:effectLst/>
                <a:latin typeface="Calibri" panose="020F0502020204030204" pitchFamily="34" charset="0"/>
              </a:rPr>
              <a:t>5 </a:t>
            </a:r>
            <a:r>
              <a:rPr lang="en-US" b="0" i="1">
                <a:effectLst/>
                <a:latin typeface="Calibri" panose="020F0502020204030204" pitchFamily="34" charset="0"/>
              </a:rPr>
              <a:t>Therefore remember from where you have fallen, and repent and do the deeds you did at first; or else I am coming to you and will remove your lampstand out of its place—unless you repent. </a:t>
            </a:r>
            <a:r>
              <a:rPr lang="en-US" b="1" i="1" baseline="30000">
                <a:effectLst/>
                <a:latin typeface="Calibri" panose="020F0502020204030204" pitchFamily="34" charset="0"/>
              </a:rPr>
              <a:t>6 </a:t>
            </a:r>
            <a:r>
              <a:rPr lang="en-US" b="0" i="1">
                <a:effectLst/>
                <a:latin typeface="Calibri" panose="020F0502020204030204" pitchFamily="34" charset="0"/>
              </a:rPr>
              <a:t>Yet this you do have, that you hate the deeds of the Nicolaitans, which I also hate. </a:t>
            </a:r>
            <a:r>
              <a:rPr lang="en-US" b="1" i="1" baseline="30000">
                <a:effectLst/>
                <a:latin typeface="Calibri" panose="020F0502020204030204" pitchFamily="34" charset="0"/>
              </a:rPr>
              <a:t>7 </a:t>
            </a:r>
            <a:r>
              <a:rPr lang="en-US" b="0" i="1">
                <a:effectLst/>
                <a:latin typeface="Calibri" panose="020F0502020204030204" pitchFamily="34" charset="0"/>
              </a:rPr>
              <a:t>He who has an ear, let him hear what the Spirit says to the churches. To him who overcomes, I will grant to eat of the tree of life which is in the Paradise of God.’</a:t>
            </a:r>
          </a:p>
        </p:txBody>
      </p:sp>
    </p:spTree>
    <p:extLst>
      <p:ext uri="{BB962C8B-B14F-4D97-AF65-F5344CB8AC3E}">
        <p14:creationId xmlns:p14="http://schemas.microsoft.com/office/powerpoint/2010/main" val="218120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Ephesus – Revelation 2:1-7</a:t>
            </a:r>
          </a:p>
        </p:txBody>
      </p:sp>
      <p:sp>
        <p:nvSpPr>
          <p:cNvPr id="3" name="Subtitle 2">
            <a:extLst>
              <a:ext uri="{FF2B5EF4-FFF2-40B4-BE49-F238E27FC236}">
                <a16:creationId xmlns:a16="http://schemas.microsoft.com/office/drawing/2014/main" id="{26FAAA0F-86DE-0941-9561-D18E2C02C699}"/>
              </a:ext>
            </a:extLst>
          </p:cNvPr>
          <p:cNvSpPr>
            <a:spLocks noGrp="1"/>
          </p:cNvSpPr>
          <p:nvPr>
            <p:ph idx="1"/>
          </p:nvPr>
        </p:nvSpPr>
        <p:spPr>
          <a:xfrm>
            <a:off x="728504" y="2666040"/>
            <a:ext cx="10915023" cy="754587"/>
          </a:xfrm>
        </p:spPr>
        <p:txBody>
          <a:bodyPr>
            <a:noAutofit/>
          </a:bodyPr>
          <a:lstStyle/>
          <a:p>
            <a:pPr marL="0" indent="0">
              <a:buNone/>
            </a:pPr>
            <a:r>
              <a:rPr lang="en-US" b="0" i="1" baseline="30000">
                <a:effectLst/>
                <a:latin typeface="Calibri" panose="020F0502020204030204" pitchFamily="34" charset="0"/>
              </a:rPr>
              <a:t>1</a:t>
            </a:r>
            <a:r>
              <a:rPr lang="en-US" b="0" i="1">
                <a:effectLst/>
                <a:latin typeface="Calibri" panose="020F0502020204030204" pitchFamily="34" charset="0"/>
              </a:rPr>
              <a:t>The One who holds the seven stars in His right hand, the One who walks among the seven golden lampstands, says this:</a:t>
            </a:r>
          </a:p>
        </p:txBody>
      </p:sp>
      <p:sp>
        <p:nvSpPr>
          <p:cNvPr id="4" name="TextBox 3">
            <a:extLst>
              <a:ext uri="{FF2B5EF4-FFF2-40B4-BE49-F238E27FC236}">
                <a16:creationId xmlns:a16="http://schemas.microsoft.com/office/drawing/2014/main" id="{AD57BCA3-428B-4E4C-8D9A-75A141BBE5D0}"/>
              </a:ext>
            </a:extLst>
          </p:cNvPr>
          <p:cNvSpPr txBox="1"/>
          <p:nvPr/>
        </p:nvSpPr>
        <p:spPr>
          <a:xfrm>
            <a:off x="357973" y="2081265"/>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t>Introduction/Description of Jesus</a:t>
            </a:r>
          </a:p>
        </p:txBody>
      </p:sp>
      <p:sp>
        <p:nvSpPr>
          <p:cNvPr id="6" name="Subtitle 2">
            <a:extLst>
              <a:ext uri="{FF2B5EF4-FFF2-40B4-BE49-F238E27FC236}">
                <a16:creationId xmlns:a16="http://schemas.microsoft.com/office/drawing/2014/main" id="{D7F68E45-83DD-5141-9C25-33C420392D7E}"/>
              </a:ext>
            </a:extLst>
          </p:cNvPr>
          <p:cNvSpPr>
            <a:spLocks noGrp="1"/>
          </p:cNvSpPr>
          <p:nvPr>
            <p:ph idx="1"/>
          </p:nvPr>
        </p:nvSpPr>
        <p:spPr>
          <a:xfrm>
            <a:off x="910632" y="4080764"/>
            <a:ext cx="10853895" cy="3567166"/>
          </a:xfrm>
        </p:spPr>
        <p:txBody>
          <a:bodyPr>
            <a:noAutofit/>
          </a:bodyPr>
          <a:lstStyle/>
          <a:p>
            <a:pPr marL="457200" indent="-457200">
              <a:buFont typeface="+mj-lt"/>
              <a:buAutoNum type="arabicPeriod"/>
            </a:pPr>
            <a:r>
              <a:rPr lang="en-US" b="1" i="1" baseline="30000">
                <a:effectLst/>
                <a:latin typeface="Calibri" panose="020F0502020204030204" pitchFamily="34" charset="0"/>
              </a:rPr>
              <a:t>2 </a:t>
            </a:r>
            <a:r>
              <a:rPr lang="en-US" b="0" i="1">
                <a:effectLst/>
                <a:latin typeface="Calibri" panose="020F0502020204030204" pitchFamily="34" charset="0"/>
              </a:rPr>
              <a:t>‘I know your </a:t>
            </a:r>
            <a:r>
              <a:rPr lang="en-US" b="1" i="1" u="sng">
                <a:effectLst/>
                <a:latin typeface="Calibri" panose="020F0502020204030204" pitchFamily="34" charset="0"/>
              </a:rPr>
              <a:t>deeds</a:t>
            </a:r>
            <a:r>
              <a:rPr lang="en-US" b="0" i="1">
                <a:effectLst/>
                <a:latin typeface="Calibri" panose="020F0502020204030204" pitchFamily="34" charset="0"/>
              </a:rPr>
              <a:t> and your </a:t>
            </a:r>
            <a:r>
              <a:rPr lang="en-US" b="1" i="1" u="sng">
                <a:effectLst/>
                <a:latin typeface="Calibri" panose="020F0502020204030204" pitchFamily="34" charset="0"/>
              </a:rPr>
              <a:t>toil</a:t>
            </a:r>
            <a:r>
              <a:rPr lang="en-US" b="0" i="1">
                <a:effectLst/>
                <a:latin typeface="Calibri" panose="020F0502020204030204" pitchFamily="34" charset="0"/>
              </a:rPr>
              <a:t> and </a:t>
            </a:r>
            <a:r>
              <a:rPr lang="en-US" b="1" i="1" u="sng">
                <a:effectLst/>
                <a:latin typeface="Calibri" panose="020F0502020204030204" pitchFamily="34" charset="0"/>
              </a:rPr>
              <a:t>perseverance</a:t>
            </a:r>
            <a:r>
              <a:rPr lang="en-US" b="0" i="1">
                <a:effectLst/>
                <a:latin typeface="Calibri" panose="020F0502020204030204" pitchFamily="34" charset="0"/>
              </a:rPr>
              <a:t>, </a:t>
            </a:r>
          </a:p>
          <a:p>
            <a:pPr marL="457200" indent="-457200">
              <a:buFont typeface="+mj-lt"/>
              <a:buAutoNum type="arabicPeriod"/>
            </a:pPr>
            <a:r>
              <a:rPr lang="en-US" b="0" i="1">
                <a:effectLst/>
                <a:latin typeface="Calibri" panose="020F0502020204030204" pitchFamily="34" charset="0"/>
              </a:rPr>
              <a:t>and that you </a:t>
            </a:r>
            <a:r>
              <a:rPr lang="en-US" b="1" i="1" u="sng">
                <a:effectLst/>
                <a:latin typeface="Calibri" panose="020F0502020204030204" pitchFamily="34" charset="0"/>
              </a:rPr>
              <a:t>cannot tolerate evil </a:t>
            </a:r>
            <a:r>
              <a:rPr lang="en-US" b="0" i="1">
                <a:effectLst/>
                <a:latin typeface="Calibri" panose="020F0502020204030204" pitchFamily="34" charset="0"/>
              </a:rPr>
              <a:t>men, </a:t>
            </a:r>
          </a:p>
          <a:p>
            <a:pPr marL="457200" indent="-457200">
              <a:buFont typeface="+mj-lt"/>
              <a:buAutoNum type="arabicPeriod"/>
            </a:pPr>
            <a:r>
              <a:rPr lang="en-US" b="0" i="1">
                <a:effectLst/>
                <a:latin typeface="Calibri" panose="020F0502020204030204" pitchFamily="34" charset="0"/>
              </a:rPr>
              <a:t>and you put to the </a:t>
            </a:r>
            <a:r>
              <a:rPr lang="en-US" b="1" i="1" u="sng">
                <a:effectLst/>
                <a:latin typeface="Calibri" panose="020F0502020204030204" pitchFamily="34" charset="0"/>
              </a:rPr>
              <a:t>test</a:t>
            </a:r>
            <a:r>
              <a:rPr lang="en-US" b="0" i="1">
                <a:effectLst/>
                <a:latin typeface="Calibri" panose="020F0502020204030204" pitchFamily="34" charset="0"/>
              </a:rPr>
              <a:t> those who call themselves apostles, and they are not, and you found them to be false; </a:t>
            </a:r>
          </a:p>
          <a:p>
            <a:pPr marL="457200" indent="-457200">
              <a:buFont typeface="+mj-lt"/>
              <a:buAutoNum type="arabicPeriod"/>
            </a:pPr>
            <a:r>
              <a:rPr lang="en-US" b="1" i="1" baseline="30000">
                <a:effectLst/>
                <a:latin typeface="Calibri" panose="020F0502020204030204" pitchFamily="34" charset="0"/>
              </a:rPr>
              <a:t>3 </a:t>
            </a:r>
            <a:r>
              <a:rPr lang="en-US" b="0" i="1">
                <a:effectLst/>
                <a:latin typeface="Calibri" panose="020F0502020204030204" pitchFamily="34" charset="0"/>
              </a:rPr>
              <a:t>and you have </a:t>
            </a:r>
            <a:r>
              <a:rPr lang="en-US" b="1" i="1" u="sng">
                <a:effectLst/>
                <a:latin typeface="Calibri" panose="020F0502020204030204" pitchFamily="34" charset="0"/>
              </a:rPr>
              <a:t>perseverance</a:t>
            </a:r>
            <a:r>
              <a:rPr lang="en-US">
                <a:effectLst/>
                <a:latin typeface="Calibri" panose="020F0502020204030204" pitchFamily="34" charset="0"/>
              </a:rPr>
              <a:t> </a:t>
            </a:r>
            <a:r>
              <a:rPr lang="en-US">
                <a:solidFill>
                  <a:schemeClr val="bg1"/>
                </a:solidFill>
                <a:effectLst/>
                <a:latin typeface="Calibri" panose="020F0502020204030204" pitchFamily="34" charset="0"/>
              </a:rPr>
              <a:t>(bear under)</a:t>
            </a:r>
            <a:r>
              <a:rPr lang="en-US" b="0" i="1">
                <a:effectLst/>
                <a:latin typeface="Calibri" panose="020F0502020204030204" pitchFamily="34" charset="0"/>
              </a:rPr>
              <a:t> and have </a:t>
            </a:r>
            <a:r>
              <a:rPr lang="en-US" b="1" i="1" u="sng">
                <a:effectLst/>
                <a:latin typeface="Calibri" panose="020F0502020204030204" pitchFamily="34" charset="0"/>
              </a:rPr>
              <a:t>endured</a:t>
            </a:r>
            <a:r>
              <a:rPr lang="en-US" b="0" i="1">
                <a:effectLst/>
                <a:latin typeface="Calibri" panose="020F0502020204030204" pitchFamily="34" charset="0"/>
              </a:rPr>
              <a:t>  </a:t>
            </a:r>
            <a:r>
              <a:rPr lang="en-US" b="0">
                <a:solidFill>
                  <a:schemeClr val="bg1"/>
                </a:solidFill>
                <a:effectLst/>
                <a:latin typeface="Calibri" panose="020F0502020204030204" pitchFamily="34" charset="0"/>
              </a:rPr>
              <a:t>(take up) </a:t>
            </a:r>
            <a:r>
              <a:rPr lang="en-US" b="0" i="1">
                <a:effectLst/>
                <a:latin typeface="Calibri" panose="020F0502020204030204" pitchFamily="34" charset="0"/>
              </a:rPr>
              <a:t>for My name’s sake, and have not grown </a:t>
            </a:r>
            <a:r>
              <a:rPr lang="en-US" b="1" i="1" u="sng">
                <a:effectLst/>
                <a:latin typeface="Calibri" panose="020F0502020204030204" pitchFamily="34" charset="0"/>
              </a:rPr>
              <a:t>weary</a:t>
            </a:r>
            <a:r>
              <a:rPr lang="en-US" b="0" i="1">
                <a:effectLst/>
                <a:latin typeface="Calibri" panose="020F0502020204030204" pitchFamily="34" charset="0"/>
              </a:rPr>
              <a:t>. </a:t>
            </a:r>
            <a:r>
              <a:rPr lang="en-US" b="0">
                <a:solidFill>
                  <a:schemeClr val="bg1"/>
                </a:solidFill>
                <a:effectLst/>
                <a:latin typeface="Calibri" panose="020F0502020204030204" pitchFamily="34" charset="0"/>
              </a:rPr>
              <a:t>(collapse under exhaustion)</a:t>
            </a:r>
            <a:endParaRPr lang="en-US" b="0" i="1">
              <a:effectLst/>
              <a:latin typeface="Calibri" panose="020F0502020204030204" pitchFamily="34" charset="0"/>
            </a:endParaRPr>
          </a:p>
        </p:txBody>
      </p:sp>
      <p:sp>
        <p:nvSpPr>
          <p:cNvPr id="8" name="TextBox 7">
            <a:extLst>
              <a:ext uri="{FF2B5EF4-FFF2-40B4-BE49-F238E27FC236}">
                <a16:creationId xmlns:a16="http://schemas.microsoft.com/office/drawing/2014/main" id="{81A9D16D-46B5-6B46-8516-1B2D2697887E}"/>
              </a:ext>
            </a:extLst>
          </p:cNvPr>
          <p:cNvSpPr txBox="1"/>
          <p:nvPr/>
        </p:nvSpPr>
        <p:spPr>
          <a:xfrm>
            <a:off x="357973" y="3420627"/>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t>Praise/Commendation</a:t>
            </a:r>
          </a:p>
        </p:txBody>
      </p:sp>
    </p:spTree>
    <p:extLst>
      <p:ext uri="{BB962C8B-B14F-4D97-AF65-F5344CB8AC3E}">
        <p14:creationId xmlns:p14="http://schemas.microsoft.com/office/powerpoint/2010/main" val="15179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fade">
                                      <p:cBhvr>
                                        <p:cTn id="3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build="p"/>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Ephesus – Revelation 2:1-7</a:t>
            </a:r>
          </a:p>
        </p:txBody>
      </p:sp>
      <p:sp>
        <p:nvSpPr>
          <p:cNvPr id="4" name="TextBox 3">
            <a:extLst>
              <a:ext uri="{FF2B5EF4-FFF2-40B4-BE49-F238E27FC236}">
                <a16:creationId xmlns:a16="http://schemas.microsoft.com/office/drawing/2014/main" id="{AD57BCA3-428B-4E4C-8D9A-75A141BBE5D0}"/>
              </a:ext>
            </a:extLst>
          </p:cNvPr>
          <p:cNvSpPr txBox="1"/>
          <p:nvPr/>
        </p:nvSpPr>
        <p:spPr>
          <a:xfrm>
            <a:off x="357973" y="2081265"/>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t>Condemnation/Rebuke</a:t>
            </a:r>
          </a:p>
        </p:txBody>
      </p:sp>
      <p:sp>
        <p:nvSpPr>
          <p:cNvPr id="6" name="Subtitle 2">
            <a:extLst>
              <a:ext uri="{FF2B5EF4-FFF2-40B4-BE49-F238E27FC236}">
                <a16:creationId xmlns:a16="http://schemas.microsoft.com/office/drawing/2014/main" id="{D7F68E45-83DD-5141-9C25-33C420392D7E}"/>
              </a:ext>
            </a:extLst>
          </p:cNvPr>
          <p:cNvSpPr>
            <a:spLocks noGrp="1"/>
          </p:cNvSpPr>
          <p:nvPr>
            <p:ph idx="1"/>
          </p:nvPr>
        </p:nvSpPr>
        <p:spPr>
          <a:xfrm>
            <a:off x="125604" y="2210637"/>
            <a:ext cx="12240149" cy="923194"/>
          </a:xfrm>
        </p:spPr>
        <p:txBody>
          <a:bodyPr>
            <a:noAutofit/>
          </a:bodyPr>
          <a:lstStyle/>
          <a:p>
            <a:pPr marL="0" indent="0" algn="ctr">
              <a:buNone/>
            </a:pPr>
            <a:r>
              <a:rPr lang="en-US" sz="2800" b="1" i="1" baseline="30000">
                <a:effectLst/>
                <a:latin typeface="Calibri" panose="020F0502020204030204" pitchFamily="34" charset="0"/>
              </a:rPr>
              <a:t>			4 </a:t>
            </a:r>
            <a:r>
              <a:rPr lang="en-US" sz="2800" b="0" i="1">
                <a:effectLst/>
                <a:latin typeface="Calibri" panose="020F0502020204030204" pitchFamily="34" charset="0"/>
              </a:rPr>
              <a:t>But I have this against you, </a:t>
            </a:r>
          </a:p>
          <a:p>
            <a:pPr marL="0" indent="0">
              <a:buNone/>
            </a:pPr>
            <a:r>
              <a:rPr lang="en-US" sz="2800" b="0" i="1">
                <a:effectLst/>
                <a:latin typeface="Calibri" panose="020F0502020204030204" pitchFamily="34" charset="0"/>
              </a:rPr>
              <a:t>	     that you have left </a:t>
            </a:r>
            <a:r>
              <a:rPr lang="en-US" sz="2800" b="0" i="1">
                <a:solidFill>
                  <a:schemeClr val="bg1"/>
                </a:solidFill>
                <a:effectLst/>
                <a:latin typeface="Calibri" panose="020F0502020204030204" pitchFamily="34" charset="0"/>
              </a:rPr>
              <a:t>(abandoned/forsaken)</a:t>
            </a:r>
            <a:r>
              <a:rPr lang="en-US" sz="2800" b="0" i="1">
                <a:effectLst/>
                <a:latin typeface="Calibri" panose="020F0502020204030204" pitchFamily="34" charset="0"/>
              </a:rPr>
              <a:t> your </a:t>
            </a:r>
            <a:r>
              <a:rPr lang="en-US" sz="2800" b="1" i="1" u="sng">
                <a:effectLst/>
                <a:latin typeface="Calibri" panose="020F0502020204030204" pitchFamily="34" charset="0"/>
              </a:rPr>
              <a:t>first</a:t>
            </a:r>
            <a:r>
              <a:rPr lang="en-US" sz="2800" b="0" i="1">
                <a:effectLst/>
                <a:latin typeface="Calibri" panose="020F0502020204030204" pitchFamily="34" charset="0"/>
              </a:rPr>
              <a:t> </a:t>
            </a:r>
            <a:r>
              <a:rPr lang="en-US" sz="2800" b="1" i="1" u="sng">
                <a:effectLst/>
                <a:latin typeface="Calibri" panose="020F0502020204030204" pitchFamily="34" charset="0"/>
              </a:rPr>
              <a:t>love</a:t>
            </a:r>
            <a:r>
              <a:rPr lang="en-US" sz="2800" b="0" i="1">
                <a:effectLst/>
                <a:latin typeface="Calibri" panose="020F0502020204030204" pitchFamily="34" charset="0"/>
              </a:rPr>
              <a:t>.</a:t>
            </a:r>
          </a:p>
        </p:txBody>
      </p:sp>
      <p:sp>
        <p:nvSpPr>
          <p:cNvPr id="8" name="TextBox 7">
            <a:extLst>
              <a:ext uri="{FF2B5EF4-FFF2-40B4-BE49-F238E27FC236}">
                <a16:creationId xmlns:a16="http://schemas.microsoft.com/office/drawing/2014/main" id="{81A9D16D-46B5-6B46-8516-1B2D2697887E}"/>
              </a:ext>
            </a:extLst>
          </p:cNvPr>
          <p:cNvSpPr txBox="1"/>
          <p:nvPr/>
        </p:nvSpPr>
        <p:spPr>
          <a:xfrm>
            <a:off x="377128" y="3184071"/>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t>Charge/Challenge</a:t>
            </a:r>
          </a:p>
        </p:txBody>
      </p:sp>
      <p:sp>
        <p:nvSpPr>
          <p:cNvPr id="10" name="Subtitle 2">
            <a:extLst>
              <a:ext uri="{FF2B5EF4-FFF2-40B4-BE49-F238E27FC236}">
                <a16:creationId xmlns:a16="http://schemas.microsoft.com/office/drawing/2014/main" id="{E111755A-FE38-A949-A205-685A898CF99F}"/>
              </a:ext>
            </a:extLst>
          </p:cNvPr>
          <p:cNvSpPr>
            <a:spLocks noGrp="1"/>
          </p:cNvSpPr>
          <p:nvPr>
            <p:ph idx="1"/>
          </p:nvPr>
        </p:nvSpPr>
        <p:spPr>
          <a:xfrm>
            <a:off x="973434" y="3768846"/>
            <a:ext cx="10984105" cy="1456297"/>
          </a:xfrm>
        </p:spPr>
        <p:txBody>
          <a:bodyPr>
            <a:noAutofit/>
          </a:bodyPr>
          <a:lstStyle/>
          <a:p>
            <a:pPr marL="457200" indent="-457200">
              <a:buFont typeface="+mj-lt"/>
              <a:buAutoNum type="arabicPeriod"/>
            </a:pPr>
            <a:r>
              <a:rPr lang="en-US" sz="2800" b="1" i="1" baseline="30000">
                <a:effectLst/>
                <a:latin typeface="Calibri" panose="020F0502020204030204" pitchFamily="34" charset="0"/>
              </a:rPr>
              <a:t>5 </a:t>
            </a:r>
            <a:r>
              <a:rPr lang="en-US" sz="2800" b="0" i="1">
                <a:effectLst/>
                <a:latin typeface="Calibri" panose="020F0502020204030204" pitchFamily="34" charset="0"/>
              </a:rPr>
              <a:t>Therefore </a:t>
            </a:r>
            <a:r>
              <a:rPr lang="en-US" sz="2800" b="1" i="1" u="sng">
                <a:effectLst/>
                <a:latin typeface="Calibri" panose="020F0502020204030204" pitchFamily="34" charset="0"/>
              </a:rPr>
              <a:t>remember</a:t>
            </a:r>
            <a:r>
              <a:rPr lang="en-US" sz="2800" i="1">
                <a:effectLst/>
                <a:latin typeface="Calibri" panose="020F0502020204030204" pitchFamily="34" charset="0"/>
              </a:rPr>
              <a:t> </a:t>
            </a:r>
            <a:r>
              <a:rPr lang="en-US" sz="2800" i="1">
                <a:solidFill>
                  <a:schemeClr val="bg1"/>
                </a:solidFill>
                <a:effectLst/>
                <a:latin typeface="Calibri" panose="020F0502020204030204" pitchFamily="34" charset="0"/>
              </a:rPr>
              <a:t>(keep remembering)</a:t>
            </a:r>
            <a:r>
              <a:rPr lang="en-US" sz="2800" b="0" i="1">
                <a:effectLst/>
                <a:latin typeface="Calibri" panose="020F0502020204030204" pitchFamily="34" charset="0"/>
              </a:rPr>
              <a:t> from where you have fallen, </a:t>
            </a:r>
          </a:p>
          <a:p>
            <a:pPr lvl="1"/>
            <a:r>
              <a:rPr lang="en-US" sz="2800" i="1">
                <a:solidFill>
                  <a:schemeClr val="bg1"/>
                </a:solidFill>
                <a:latin typeface="Calibri" panose="020F0502020204030204" pitchFamily="34" charset="0"/>
              </a:rPr>
              <a:t>Have you ever been closer to the Lord than you are today? If so, you need revival!</a:t>
            </a:r>
            <a:endParaRPr lang="en-US" sz="2800" b="0" i="1">
              <a:solidFill>
                <a:schemeClr val="bg1"/>
              </a:solidFill>
              <a:effectLst/>
              <a:latin typeface="Calibri" panose="020F0502020204030204" pitchFamily="34" charset="0"/>
            </a:endParaRPr>
          </a:p>
          <a:p>
            <a:pPr marL="457200" indent="-457200">
              <a:buFont typeface="+mj-lt"/>
              <a:buAutoNum type="arabicPeriod"/>
            </a:pPr>
            <a:r>
              <a:rPr lang="en-US" sz="2800" b="0" i="1">
                <a:effectLst/>
                <a:latin typeface="Calibri" panose="020F0502020204030204" pitchFamily="34" charset="0"/>
              </a:rPr>
              <a:t>and </a:t>
            </a:r>
            <a:r>
              <a:rPr lang="en-US" sz="2800" b="1" i="1" u="sng">
                <a:effectLst/>
                <a:latin typeface="Calibri" panose="020F0502020204030204" pitchFamily="34" charset="0"/>
              </a:rPr>
              <a:t>repent</a:t>
            </a:r>
            <a:r>
              <a:rPr lang="en-US" sz="2800" b="0" i="1">
                <a:effectLst/>
                <a:latin typeface="Calibri" panose="020F0502020204030204" pitchFamily="34" charset="0"/>
              </a:rPr>
              <a:t> </a:t>
            </a:r>
            <a:r>
              <a:rPr lang="en-US" sz="2800" i="1">
                <a:solidFill>
                  <a:schemeClr val="bg1"/>
                </a:solidFill>
                <a:latin typeface="Calibri" panose="020F0502020204030204" pitchFamily="34" charset="0"/>
              </a:rPr>
              <a:t>= </a:t>
            </a:r>
            <a:r>
              <a:rPr lang="el-GR" b="0" i="0">
                <a:solidFill>
                  <a:srgbClr val="001320"/>
                </a:solidFill>
                <a:effectLst/>
                <a:latin typeface="Cardo"/>
              </a:rPr>
              <a:t>μετανόησον</a:t>
            </a:r>
            <a:r>
              <a:rPr lang="en-US" i="1">
                <a:solidFill>
                  <a:schemeClr val="bg1"/>
                </a:solidFill>
                <a:latin typeface="Calibri" panose="020F0502020204030204" pitchFamily="34" charset="0"/>
              </a:rPr>
              <a:t>  </a:t>
            </a:r>
            <a:r>
              <a:rPr lang="en-US" b="1" i="0" u="none" strike="noStrike">
                <a:solidFill>
                  <a:srgbClr val="0066AA"/>
                </a:solidFill>
                <a:effectLst/>
                <a:latin typeface="Arial" panose="020B0604020202020204" pitchFamily="34" charset="0"/>
              </a:rPr>
              <a:t>Definition: </a:t>
            </a:r>
            <a:r>
              <a:rPr lang="en-US" b="0" i="0">
                <a:solidFill>
                  <a:srgbClr val="001320"/>
                </a:solidFill>
                <a:effectLst/>
                <a:latin typeface="Roboto" panose="02000000000000000000" pitchFamily="2" charset="0"/>
              </a:rPr>
              <a:t>to change one's mind or purpose</a:t>
            </a:r>
            <a:endParaRPr lang="en-US" b="0" i="1">
              <a:effectLst/>
              <a:latin typeface="Calibri" panose="020F0502020204030204" pitchFamily="34" charset="0"/>
            </a:endParaRPr>
          </a:p>
          <a:p>
            <a:pPr marL="457200" indent="-457200">
              <a:buFont typeface="+mj-lt"/>
              <a:buAutoNum type="arabicPeriod"/>
            </a:pPr>
            <a:r>
              <a:rPr lang="en-US" sz="2800" b="0" i="1">
                <a:effectLst/>
                <a:latin typeface="Calibri" panose="020F0502020204030204" pitchFamily="34" charset="0"/>
              </a:rPr>
              <a:t>and </a:t>
            </a:r>
            <a:r>
              <a:rPr lang="en-US" sz="2800" b="1" i="1" u="sng">
                <a:effectLst/>
                <a:latin typeface="Calibri" panose="020F0502020204030204" pitchFamily="34" charset="0"/>
              </a:rPr>
              <a:t>do</a:t>
            </a:r>
            <a:r>
              <a:rPr lang="en-US" sz="2800" b="0" i="1">
                <a:effectLst/>
                <a:latin typeface="Calibri" panose="020F0502020204030204" pitchFamily="34" charset="0"/>
              </a:rPr>
              <a:t> the deeds you did at first</a:t>
            </a:r>
          </a:p>
        </p:txBody>
      </p:sp>
    </p:spTree>
    <p:extLst>
      <p:ext uri="{BB962C8B-B14F-4D97-AF65-F5344CB8AC3E}">
        <p14:creationId xmlns:p14="http://schemas.microsoft.com/office/powerpoint/2010/main" val="565701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xEl>
                                              <p:pRg st="1" end="1"/>
                                            </p:txEl>
                                          </p:spTgt>
                                        </p:tgtEl>
                                        <p:attrNameLst>
                                          <p:attrName>style.visibility</p:attrName>
                                        </p:attrNameLst>
                                      </p:cBhvr>
                                      <p:to>
                                        <p:strVal val="visible"/>
                                      </p:to>
                                    </p:set>
                                    <p:animEffect transition="in" filter="fade">
                                      <p:cBhvr>
                                        <p:cTn id="30" dur="500"/>
                                        <p:tgtEl>
                                          <p:spTgt spid="10">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animEffect transition="in" filter="fade">
                                      <p:cBhvr>
                                        <p:cTn id="35" dur="500"/>
                                        <p:tgtEl>
                                          <p:spTgt spid="10">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xEl>
                                              <p:pRg st="3" end="3"/>
                                            </p:txEl>
                                          </p:spTgt>
                                        </p:tgtEl>
                                        <p:attrNameLst>
                                          <p:attrName>style.visibility</p:attrName>
                                        </p:attrNameLst>
                                      </p:cBhvr>
                                      <p:to>
                                        <p:strVal val="visible"/>
                                      </p:to>
                                    </p:set>
                                    <p:animEffect transition="in" filter="fade">
                                      <p:cBhvr>
                                        <p:cTn id="40"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8" grpId="0"/>
      <p:bldP spid="10"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24EAC-0861-9742-86C8-A40F2F29134F}"/>
              </a:ext>
            </a:extLst>
          </p:cNvPr>
          <p:cNvSpPr>
            <a:spLocks noGrp="1"/>
          </p:cNvSpPr>
          <p:nvPr>
            <p:ph type="title"/>
          </p:nvPr>
        </p:nvSpPr>
        <p:spPr/>
        <p:txBody>
          <a:bodyPr/>
          <a:lstStyle/>
          <a:p>
            <a:r>
              <a:rPr lang="en-US"/>
              <a:t>Prayer and Announcements</a:t>
            </a:r>
          </a:p>
        </p:txBody>
      </p:sp>
      <p:sp>
        <p:nvSpPr>
          <p:cNvPr id="3" name="Content Placeholder 2">
            <a:extLst>
              <a:ext uri="{FF2B5EF4-FFF2-40B4-BE49-F238E27FC236}">
                <a16:creationId xmlns:a16="http://schemas.microsoft.com/office/drawing/2014/main" id="{64EB0205-B427-CA44-8369-014601CBBA0B}"/>
              </a:ext>
            </a:extLst>
          </p:cNvPr>
          <p:cNvSpPr>
            <a:spLocks noGrp="1"/>
          </p:cNvSpPr>
          <p:nvPr>
            <p:ph idx="1"/>
          </p:nvPr>
        </p:nvSpPr>
        <p:spPr>
          <a:xfrm>
            <a:off x="680321" y="2336873"/>
            <a:ext cx="11371720" cy="3599316"/>
          </a:xfrm>
        </p:spPr>
        <p:txBody>
          <a:bodyPr>
            <a:noAutofit/>
          </a:bodyPr>
          <a:lstStyle/>
          <a:p>
            <a:r>
              <a:rPr lang="en-US" sz="4400"/>
              <a:t>Worship and small group gatherings</a:t>
            </a:r>
          </a:p>
          <a:p>
            <a:r>
              <a:rPr lang="en-US" sz="4400"/>
              <a:t>Study available on our church website</a:t>
            </a:r>
          </a:p>
          <a:p>
            <a:pPr marL="0" indent="0">
              <a:buNone/>
            </a:pPr>
            <a:r>
              <a:rPr lang="en-US" sz="4400"/>
              <a:t>		</a:t>
            </a:r>
            <a:r>
              <a:rPr lang="en-US" sz="4400">
                <a:hlinkClick r:id="rId2"/>
              </a:rPr>
              <a:t>www.faithprinceton.org</a:t>
            </a:r>
            <a:endParaRPr lang="en-US" sz="4400"/>
          </a:p>
          <a:p>
            <a:r>
              <a:rPr lang="en-US" sz="4400"/>
              <a:t>Email questions and comments to</a:t>
            </a:r>
          </a:p>
          <a:p>
            <a:pPr marL="0" indent="0">
              <a:buNone/>
            </a:pPr>
            <a:r>
              <a:rPr lang="en-US" sz="4400"/>
              <a:t>	    </a:t>
            </a:r>
            <a:r>
              <a:rPr lang="en-US" sz="4400">
                <a:hlinkClick r:id="rId3"/>
              </a:rPr>
              <a:t>pastor@faithprinceton.org</a:t>
            </a:r>
            <a:endParaRPr lang="en-US" sz="4400"/>
          </a:p>
          <a:p>
            <a:pPr marL="0" indent="0" algn="ctr">
              <a:buNone/>
            </a:pPr>
            <a:endParaRPr lang="en-US" sz="4400"/>
          </a:p>
          <a:p>
            <a:pPr marL="0" indent="0">
              <a:buNone/>
            </a:pPr>
            <a:endParaRPr lang="en-US" sz="4400"/>
          </a:p>
          <a:p>
            <a:pPr marL="0" indent="0">
              <a:buNone/>
            </a:pPr>
            <a:endParaRPr lang="en-US" sz="4400"/>
          </a:p>
        </p:txBody>
      </p:sp>
    </p:spTree>
    <p:extLst>
      <p:ext uri="{BB962C8B-B14F-4D97-AF65-F5344CB8AC3E}">
        <p14:creationId xmlns:p14="http://schemas.microsoft.com/office/powerpoint/2010/main" val="88389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Ephesus – Revelation 2:1-7</a:t>
            </a:r>
          </a:p>
        </p:txBody>
      </p:sp>
      <p:sp>
        <p:nvSpPr>
          <p:cNvPr id="12" name="Subtitle 2">
            <a:extLst>
              <a:ext uri="{FF2B5EF4-FFF2-40B4-BE49-F238E27FC236}">
                <a16:creationId xmlns:a16="http://schemas.microsoft.com/office/drawing/2014/main" id="{72CF3EAF-3A38-AB4A-B7CF-9B82BA351C01}"/>
              </a:ext>
            </a:extLst>
          </p:cNvPr>
          <p:cNvSpPr>
            <a:spLocks noGrp="1"/>
          </p:cNvSpPr>
          <p:nvPr>
            <p:ph idx="1"/>
          </p:nvPr>
        </p:nvSpPr>
        <p:spPr>
          <a:xfrm>
            <a:off x="611657" y="2556926"/>
            <a:ext cx="11580343" cy="1138364"/>
          </a:xfrm>
        </p:spPr>
        <p:txBody>
          <a:bodyPr>
            <a:noAutofit/>
          </a:bodyPr>
          <a:lstStyle/>
          <a:p>
            <a:pPr marL="0" indent="0">
              <a:buNone/>
            </a:pPr>
            <a:r>
              <a:rPr lang="en-US" b="0" i="1">
                <a:effectLst/>
                <a:latin typeface="Calibri" panose="020F0502020204030204" pitchFamily="34" charset="0"/>
              </a:rPr>
              <a:t>or else I am coming to you and will remove your lampstand out of its place—unless you repent. </a:t>
            </a:r>
            <a:r>
              <a:rPr lang="en-US" b="1" i="1" baseline="30000">
                <a:effectLst/>
                <a:latin typeface="Calibri" panose="020F0502020204030204" pitchFamily="34" charset="0"/>
              </a:rPr>
              <a:t>6 </a:t>
            </a:r>
            <a:r>
              <a:rPr lang="en-US" b="0" i="1">
                <a:effectLst/>
                <a:latin typeface="Calibri" panose="020F0502020204030204" pitchFamily="34" charset="0"/>
              </a:rPr>
              <a:t>Yet this you do have, that you hate the deeds of the Nicolaitans, which I also hate. </a:t>
            </a:r>
          </a:p>
        </p:txBody>
      </p:sp>
      <p:sp>
        <p:nvSpPr>
          <p:cNvPr id="14" name="TextBox 13">
            <a:extLst>
              <a:ext uri="{FF2B5EF4-FFF2-40B4-BE49-F238E27FC236}">
                <a16:creationId xmlns:a16="http://schemas.microsoft.com/office/drawing/2014/main" id="{DEA53DF0-8680-EB46-B11D-88FCC74D0EE3}"/>
              </a:ext>
            </a:extLst>
          </p:cNvPr>
          <p:cNvSpPr txBox="1"/>
          <p:nvPr/>
        </p:nvSpPr>
        <p:spPr>
          <a:xfrm>
            <a:off x="357972" y="2015198"/>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t>Consequences</a:t>
            </a:r>
          </a:p>
        </p:txBody>
      </p:sp>
      <p:sp>
        <p:nvSpPr>
          <p:cNvPr id="7" name="TextBox 6">
            <a:extLst>
              <a:ext uri="{FF2B5EF4-FFF2-40B4-BE49-F238E27FC236}">
                <a16:creationId xmlns:a16="http://schemas.microsoft.com/office/drawing/2014/main" id="{F5EFF8B3-DC40-8A4E-92F9-9BCD9D0BAD56}"/>
              </a:ext>
            </a:extLst>
          </p:cNvPr>
          <p:cNvSpPr txBox="1"/>
          <p:nvPr/>
        </p:nvSpPr>
        <p:spPr>
          <a:xfrm>
            <a:off x="485193" y="4371039"/>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t>Promise</a:t>
            </a:r>
          </a:p>
        </p:txBody>
      </p:sp>
      <p:sp>
        <p:nvSpPr>
          <p:cNvPr id="9" name="Subtitle 2">
            <a:extLst>
              <a:ext uri="{FF2B5EF4-FFF2-40B4-BE49-F238E27FC236}">
                <a16:creationId xmlns:a16="http://schemas.microsoft.com/office/drawing/2014/main" id="{4E82891B-D64A-6947-8764-88078FF2E305}"/>
              </a:ext>
            </a:extLst>
          </p:cNvPr>
          <p:cNvSpPr>
            <a:spLocks noGrp="1"/>
          </p:cNvSpPr>
          <p:nvPr>
            <p:ph idx="1"/>
          </p:nvPr>
        </p:nvSpPr>
        <p:spPr>
          <a:xfrm>
            <a:off x="611657" y="4501854"/>
            <a:ext cx="11706807" cy="1053656"/>
          </a:xfrm>
        </p:spPr>
        <p:txBody>
          <a:bodyPr>
            <a:noAutofit/>
          </a:bodyPr>
          <a:lstStyle/>
          <a:p>
            <a:pPr marL="0" indent="0">
              <a:buNone/>
            </a:pPr>
            <a:r>
              <a:rPr lang="en-US" b="0" i="1">
                <a:effectLst/>
                <a:latin typeface="Calibri" panose="020F0502020204030204" pitchFamily="34" charset="0"/>
              </a:rPr>
              <a:t>                              </a:t>
            </a:r>
            <a:r>
              <a:rPr lang="en-US" b="1" i="1" baseline="30000">
                <a:effectLst/>
                <a:latin typeface="Calibri" panose="020F0502020204030204" pitchFamily="34" charset="0"/>
              </a:rPr>
              <a:t>7 </a:t>
            </a:r>
            <a:r>
              <a:rPr lang="en-US" b="1" i="1">
                <a:solidFill>
                  <a:srgbClr val="FFC000"/>
                </a:solidFill>
                <a:effectLst/>
                <a:latin typeface="Calibri" panose="020F0502020204030204" pitchFamily="34" charset="0"/>
              </a:rPr>
              <a:t>He who has an ear, let him hear what the Spirit says to the churches</a:t>
            </a:r>
            <a:r>
              <a:rPr lang="en-US" b="0" i="1">
                <a:effectLst/>
                <a:latin typeface="Calibri" panose="020F0502020204030204" pitchFamily="34" charset="0"/>
              </a:rPr>
              <a:t>. </a:t>
            </a:r>
          </a:p>
          <a:p>
            <a:pPr marL="0" indent="0">
              <a:buNone/>
            </a:pPr>
            <a:r>
              <a:rPr lang="en-US" b="0" i="1">
                <a:effectLst/>
                <a:latin typeface="Calibri" panose="020F0502020204030204" pitchFamily="34" charset="0"/>
              </a:rPr>
              <a:t>To him who </a:t>
            </a:r>
            <a:r>
              <a:rPr lang="en-US" b="1" i="1" u="sng">
                <a:effectLst/>
                <a:latin typeface="Calibri" panose="020F0502020204030204" pitchFamily="34" charset="0"/>
              </a:rPr>
              <a:t>overcomes</a:t>
            </a:r>
            <a:r>
              <a:rPr lang="en-US" b="0" i="1">
                <a:effectLst/>
                <a:latin typeface="Calibri" panose="020F0502020204030204" pitchFamily="34" charset="0"/>
              </a:rPr>
              <a:t>, I will grant to eat of the </a:t>
            </a:r>
            <a:r>
              <a:rPr lang="en-US" b="1" i="1" u="sng">
                <a:effectLst/>
                <a:latin typeface="Calibri" panose="020F0502020204030204" pitchFamily="34" charset="0"/>
              </a:rPr>
              <a:t>tree of life</a:t>
            </a:r>
            <a:r>
              <a:rPr lang="en-US" b="0" i="1">
                <a:effectLst/>
                <a:latin typeface="Calibri" panose="020F0502020204030204" pitchFamily="34" charset="0"/>
              </a:rPr>
              <a:t> which is in the </a:t>
            </a:r>
            <a:r>
              <a:rPr lang="en-US" b="1" i="1" u="sng">
                <a:effectLst/>
                <a:latin typeface="Calibri" panose="020F0502020204030204" pitchFamily="34" charset="0"/>
              </a:rPr>
              <a:t>Paradise</a:t>
            </a:r>
            <a:r>
              <a:rPr lang="en-US" b="0" i="1">
                <a:effectLst/>
                <a:latin typeface="Calibri" panose="020F0502020204030204" pitchFamily="34" charset="0"/>
              </a:rPr>
              <a:t> of God.’</a:t>
            </a:r>
          </a:p>
        </p:txBody>
      </p:sp>
      <p:sp>
        <p:nvSpPr>
          <p:cNvPr id="18" name="Subtitle 2">
            <a:extLst>
              <a:ext uri="{FF2B5EF4-FFF2-40B4-BE49-F238E27FC236}">
                <a16:creationId xmlns:a16="http://schemas.microsoft.com/office/drawing/2014/main" id="{2B7FDE7E-57CB-9048-8826-C30066BF0A1E}"/>
              </a:ext>
            </a:extLst>
          </p:cNvPr>
          <p:cNvSpPr>
            <a:spLocks noGrp="1"/>
          </p:cNvSpPr>
          <p:nvPr>
            <p:ph idx="1"/>
          </p:nvPr>
        </p:nvSpPr>
        <p:spPr>
          <a:xfrm>
            <a:off x="884399" y="3363490"/>
            <a:ext cx="11211508" cy="1385456"/>
          </a:xfrm>
        </p:spPr>
        <p:txBody>
          <a:bodyPr>
            <a:noAutofit/>
          </a:bodyPr>
          <a:lstStyle/>
          <a:p>
            <a:r>
              <a:rPr lang="en-US" i="1">
                <a:solidFill>
                  <a:schemeClr val="bg1"/>
                </a:solidFill>
                <a:latin typeface="Calibri" panose="020F0502020204030204" pitchFamily="34" charset="0"/>
              </a:rPr>
              <a:t>Nicolaitans = freedom in Christ as a license for evil: also in Pergamum</a:t>
            </a:r>
          </a:p>
          <a:p>
            <a:r>
              <a:rPr lang="en-US" b="0" i="1">
                <a:solidFill>
                  <a:schemeClr val="bg1"/>
                </a:solidFill>
                <a:effectLst/>
                <a:latin typeface="Calibri" panose="020F0502020204030204" pitchFamily="34" charset="0"/>
              </a:rPr>
              <a:t>Ephesus in Acts 19 – magic books burned, Temple of Diana prostitution, emperor cult</a:t>
            </a:r>
          </a:p>
        </p:txBody>
      </p:sp>
      <p:sp>
        <p:nvSpPr>
          <p:cNvPr id="10" name="TextBox 9">
            <a:extLst>
              <a:ext uri="{FF2B5EF4-FFF2-40B4-BE49-F238E27FC236}">
                <a16:creationId xmlns:a16="http://schemas.microsoft.com/office/drawing/2014/main" id="{273B604F-1123-3040-AFD1-0F0F165EB116}"/>
              </a:ext>
            </a:extLst>
          </p:cNvPr>
          <p:cNvSpPr txBox="1"/>
          <p:nvPr/>
        </p:nvSpPr>
        <p:spPr>
          <a:xfrm>
            <a:off x="884399" y="5424695"/>
            <a:ext cx="11706807" cy="830997"/>
          </a:xfrm>
          <a:prstGeom prst="rect">
            <a:avLst/>
          </a:prstGeom>
          <a:noFill/>
        </p:spPr>
        <p:txBody>
          <a:bodyPr wrap="square">
            <a:spAutoFit/>
          </a:bodyPr>
          <a:lstStyle/>
          <a:p>
            <a:pPr marL="342900" indent="-342900">
              <a:buFont typeface="Arial" panose="020B0604020202020204" pitchFamily="34" charset="0"/>
              <a:buChar char="•"/>
            </a:pPr>
            <a:r>
              <a:rPr lang="en-US" sz="2400" b="1" i="1" u="sng">
                <a:effectLst/>
                <a:latin typeface="Calibri" panose="020F0502020204030204" pitchFamily="34" charset="0"/>
              </a:rPr>
              <a:t>overcomes</a:t>
            </a:r>
            <a:r>
              <a:rPr lang="en-US" sz="2400" b="0" i="1">
                <a:effectLst/>
                <a:latin typeface="Calibri" panose="020F0502020204030204" pitchFamily="34" charset="0"/>
              </a:rPr>
              <a:t> </a:t>
            </a:r>
            <a:r>
              <a:rPr lang="en-US" sz="2400" b="0" i="1">
                <a:solidFill>
                  <a:schemeClr val="bg1"/>
                </a:solidFill>
                <a:effectLst/>
                <a:latin typeface="Calibri" panose="020F0502020204030204" pitchFamily="34" charset="0"/>
              </a:rPr>
              <a:t>= </a:t>
            </a:r>
            <a:r>
              <a:rPr lang="el-GR" sz="2400" b="0" i="0">
                <a:solidFill>
                  <a:srgbClr val="001320"/>
                </a:solidFill>
                <a:effectLst/>
                <a:latin typeface="Cardo"/>
              </a:rPr>
              <a:t>νικῶν</a:t>
            </a:r>
            <a:r>
              <a:rPr lang="en-US" sz="2400" b="0" i="0">
                <a:solidFill>
                  <a:srgbClr val="001320"/>
                </a:solidFill>
                <a:effectLst/>
                <a:latin typeface="Cardo"/>
              </a:rPr>
              <a:t> (root word </a:t>
            </a:r>
            <a:r>
              <a:rPr lang="en-US" sz="2400" b="0" i="1">
                <a:solidFill>
                  <a:srgbClr val="001320"/>
                </a:solidFill>
                <a:effectLst/>
                <a:latin typeface="Cardo"/>
              </a:rPr>
              <a:t>“Nike”</a:t>
            </a:r>
            <a:r>
              <a:rPr lang="en-US" sz="2400" b="0" i="0">
                <a:solidFill>
                  <a:srgbClr val="001320"/>
                </a:solidFill>
                <a:effectLst/>
                <a:latin typeface="Cardo"/>
              </a:rPr>
              <a:t> = “victory”) 17 times in Revelation (8x in letters)</a:t>
            </a:r>
          </a:p>
          <a:p>
            <a:pPr marL="342900" indent="-342900">
              <a:buFont typeface="Arial" panose="020B0604020202020204" pitchFamily="34" charset="0"/>
              <a:buChar char="•"/>
            </a:pPr>
            <a:r>
              <a:rPr lang="en-US" sz="2400" b="1" i="1" u="sng">
                <a:effectLst/>
                <a:latin typeface="Calibri" panose="020F0502020204030204" pitchFamily="34" charset="0"/>
              </a:rPr>
              <a:t>Tree of life/Paradise of God</a:t>
            </a:r>
            <a:r>
              <a:rPr lang="en-US" sz="2400" i="1">
                <a:effectLst/>
                <a:latin typeface="Calibri" panose="020F0502020204030204" pitchFamily="34" charset="0"/>
              </a:rPr>
              <a:t> </a:t>
            </a:r>
            <a:r>
              <a:rPr lang="en-US" sz="2400" i="1">
                <a:solidFill>
                  <a:schemeClr val="bg1"/>
                </a:solidFill>
                <a:effectLst/>
                <a:latin typeface="Calibri" panose="020F0502020204030204" pitchFamily="34" charset="0"/>
              </a:rPr>
              <a:t>= reverse the curse! The original creation…</a:t>
            </a:r>
            <a:endParaRPr lang="en-US" sz="2400" b="1" i="1" u="sng">
              <a:effectLst/>
              <a:latin typeface="Calibri" panose="020F0502020204030204" pitchFamily="34" charset="0"/>
            </a:endParaRPr>
          </a:p>
        </p:txBody>
      </p:sp>
    </p:spTree>
    <p:extLst>
      <p:ext uri="{BB962C8B-B14F-4D97-AF65-F5344CB8AC3E}">
        <p14:creationId xmlns:p14="http://schemas.microsoft.com/office/powerpoint/2010/main" val="6008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xEl>
                                              <p:pRg st="1" end="1"/>
                                            </p:txEl>
                                          </p:spTgt>
                                        </p:tgtEl>
                                        <p:attrNameLst>
                                          <p:attrName>style.visibility</p:attrName>
                                        </p:attrNameLst>
                                      </p:cBhvr>
                                      <p:to>
                                        <p:strVal val="visible"/>
                                      </p:to>
                                    </p:set>
                                    <p:animEffect transition="in" filter="fade">
                                      <p:cBhvr>
                                        <p:cTn id="22" dur="500"/>
                                        <p:tgtEl>
                                          <p:spTgt spid="1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fade">
                                      <p:cBhvr>
                                        <p:cTn id="3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p:bldP spid="7" grpId="0"/>
      <p:bldP spid="9" grpId="0" build="p"/>
      <p:bldP spid="1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Ephesus – Revelation 2:1-7</a:t>
            </a:r>
          </a:p>
        </p:txBody>
      </p:sp>
      <p:pic>
        <p:nvPicPr>
          <p:cNvPr id="3" name="Picture 3">
            <a:extLst>
              <a:ext uri="{FF2B5EF4-FFF2-40B4-BE49-F238E27FC236}">
                <a16:creationId xmlns:a16="http://schemas.microsoft.com/office/drawing/2014/main" id="{B21C7ECD-A692-B64B-B58F-071208DA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28" y="1970547"/>
            <a:ext cx="8128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81960723-AFD9-0740-AE3C-93FF95D93543}"/>
              </a:ext>
            </a:extLst>
          </p:cNvPr>
          <p:cNvSpPr txBox="1"/>
          <p:nvPr/>
        </p:nvSpPr>
        <p:spPr>
          <a:xfrm>
            <a:off x="8999793" y="4154130"/>
            <a:ext cx="2823497" cy="2308324"/>
          </a:xfrm>
          <a:prstGeom prst="rect">
            <a:avLst/>
          </a:prstGeom>
          <a:noFill/>
        </p:spPr>
        <p:txBody>
          <a:bodyPr wrap="square" rtlCol="0">
            <a:spAutoFit/>
          </a:bodyPr>
          <a:lstStyle/>
          <a:p>
            <a:pPr algn="l"/>
            <a:r>
              <a:rPr lang="en-US" b="0" i="1">
                <a:solidFill>
                  <a:schemeClr val="bg1"/>
                </a:solidFill>
                <a:effectLst/>
                <a:latin typeface="freight-sans-pro"/>
              </a:rPr>
              <a:t>The amphitheater where the riot in Acts 19 broke out has also been the venue for rallies and concerts. Sting, Elton John, and Diana Ross are among those who have performed there. Photo by Karrie Sparrow.</a:t>
            </a:r>
            <a:endParaRPr lang="en-US">
              <a:solidFill>
                <a:schemeClr val="bg1"/>
              </a:solidFill>
            </a:endParaRPr>
          </a:p>
        </p:txBody>
      </p:sp>
    </p:spTree>
    <p:extLst>
      <p:ext uri="{BB962C8B-B14F-4D97-AF65-F5344CB8AC3E}">
        <p14:creationId xmlns:p14="http://schemas.microsoft.com/office/powerpoint/2010/main" val="16251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Ephesus – Revelation 2:1-7</a:t>
            </a:r>
          </a:p>
        </p:txBody>
      </p:sp>
      <p:sp>
        <p:nvSpPr>
          <p:cNvPr id="8" name="TextBox 7">
            <a:extLst>
              <a:ext uri="{FF2B5EF4-FFF2-40B4-BE49-F238E27FC236}">
                <a16:creationId xmlns:a16="http://schemas.microsoft.com/office/drawing/2014/main" id="{81A9D16D-46B5-6B46-8516-1B2D2697887E}"/>
              </a:ext>
            </a:extLst>
          </p:cNvPr>
          <p:cNvSpPr txBox="1"/>
          <p:nvPr/>
        </p:nvSpPr>
        <p:spPr>
          <a:xfrm>
            <a:off x="339447" y="2116434"/>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t>Message</a:t>
            </a:r>
            <a:r>
              <a:rPr lang="en-US" sz="3200" b="1"/>
              <a:t>:</a:t>
            </a:r>
            <a:endParaRPr lang="en-US" sz="3200" b="1" u="sng"/>
          </a:p>
        </p:txBody>
      </p:sp>
      <p:sp>
        <p:nvSpPr>
          <p:cNvPr id="10" name="Subtitle 2">
            <a:extLst>
              <a:ext uri="{FF2B5EF4-FFF2-40B4-BE49-F238E27FC236}">
                <a16:creationId xmlns:a16="http://schemas.microsoft.com/office/drawing/2014/main" id="{E111755A-FE38-A949-A205-685A898CF99F}"/>
              </a:ext>
            </a:extLst>
          </p:cNvPr>
          <p:cNvSpPr>
            <a:spLocks noGrp="1"/>
          </p:cNvSpPr>
          <p:nvPr>
            <p:ph idx="1"/>
          </p:nvPr>
        </p:nvSpPr>
        <p:spPr>
          <a:xfrm>
            <a:off x="910632" y="2826813"/>
            <a:ext cx="10984105" cy="1456297"/>
          </a:xfrm>
        </p:spPr>
        <p:txBody>
          <a:bodyPr>
            <a:noAutofit/>
          </a:bodyPr>
          <a:lstStyle/>
          <a:p>
            <a:pPr marL="457200" indent="-457200">
              <a:buFont typeface="+mj-lt"/>
              <a:buAutoNum type="arabicPeriod"/>
            </a:pPr>
            <a:r>
              <a:rPr lang="en-US" sz="3600" b="1" i="1" u="sng">
                <a:latin typeface="Calibri" panose="020F0502020204030204" pitchFamily="34" charset="0"/>
              </a:rPr>
              <a:t>R</a:t>
            </a:r>
            <a:r>
              <a:rPr lang="en-US" sz="3600" b="1" i="1" u="sng">
                <a:effectLst/>
                <a:latin typeface="Calibri" panose="020F0502020204030204" pitchFamily="34" charset="0"/>
              </a:rPr>
              <a:t>emember</a:t>
            </a:r>
            <a:endParaRPr lang="en-US" sz="3600" b="0" i="1">
              <a:solidFill>
                <a:schemeClr val="bg1"/>
              </a:solidFill>
              <a:effectLst/>
              <a:latin typeface="Calibri" panose="020F0502020204030204" pitchFamily="34" charset="0"/>
            </a:endParaRPr>
          </a:p>
          <a:p>
            <a:pPr marL="457200" indent="-457200">
              <a:buFont typeface="+mj-lt"/>
              <a:buAutoNum type="arabicPeriod"/>
            </a:pPr>
            <a:r>
              <a:rPr lang="en-US" sz="3600" b="1" i="1" u="sng">
                <a:latin typeface="Calibri" panose="020F0502020204030204" pitchFamily="34" charset="0"/>
              </a:rPr>
              <a:t>R</a:t>
            </a:r>
            <a:r>
              <a:rPr lang="en-US" sz="3600" b="1" i="1" u="sng">
                <a:effectLst/>
                <a:latin typeface="Calibri" panose="020F0502020204030204" pitchFamily="34" charset="0"/>
              </a:rPr>
              <a:t>epent</a:t>
            </a:r>
            <a:endParaRPr lang="en-US" sz="3600" b="0" i="1">
              <a:effectLst/>
              <a:latin typeface="Calibri" panose="020F0502020204030204" pitchFamily="34" charset="0"/>
            </a:endParaRPr>
          </a:p>
          <a:p>
            <a:pPr marL="457200" indent="-457200">
              <a:buFont typeface="+mj-lt"/>
              <a:buAutoNum type="arabicPeriod"/>
            </a:pPr>
            <a:r>
              <a:rPr lang="en-US" sz="3600" b="1" i="1" u="sng">
                <a:latin typeface="Calibri" panose="020F0502020204030204" pitchFamily="34" charset="0"/>
              </a:rPr>
              <a:t>Re-</a:t>
            </a:r>
            <a:r>
              <a:rPr lang="en-US" sz="3600" b="1" i="1" u="sng">
                <a:effectLst/>
                <a:latin typeface="Calibri" panose="020F0502020204030204" pitchFamily="34" charset="0"/>
              </a:rPr>
              <a:t>do</a:t>
            </a:r>
            <a:r>
              <a:rPr lang="en-US" sz="3600" b="0" i="1">
                <a:effectLst/>
                <a:latin typeface="Calibri" panose="020F0502020204030204" pitchFamily="34" charset="0"/>
              </a:rPr>
              <a:t> </a:t>
            </a:r>
          </a:p>
        </p:txBody>
      </p:sp>
    </p:spTree>
    <p:extLst>
      <p:ext uri="{BB962C8B-B14F-4D97-AF65-F5344CB8AC3E}">
        <p14:creationId xmlns:p14="http://schemas.microsoft.com/office/powerpoint/2010/main" val="3296462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8A553-61DF-9641-9D53-80F1447E560A}"/>
              </a:ext>
            </a:extLst>
          </p:cNvPr>
          <p:cNvSpPr>
            <a:spLocks noGrp="1"/>
          </p:cNvSpPr>
          <p:nvPr>
            <p:ph type="title"/>
          </p:nvPr>
        </p:nvSpPr>
        <p:spPr/>
        <p:txBody>
          <a:bodyPr/>
          <a:lstStyle/>
          <a:p>
            <a:r>
              <a:rPr lang="en-US"/>
              <a:t>End Here May 27th</a:t>
            </a:r>
          </a:p>
        </p:txBody>
      </p:sp>
      <p:sp>
        <p:nvSpPr>
          <p:cNvPr id="3" name="Content Placeholder 2">
            <a:extLst>
              <a:ext uri="{FF2B5EF4-FFF2-40B4-BE49-F238E27FC236}">
                <a16:creationId xmlns:a16="http://schemas.microsoft.com/office/drawing/2014/main" id="{AC09C4AE-D96F-A54B-9D2A-7CFE507304B5}"/>
              </a:ext>
            </a:extLst>
          </p:cNvPr>
          <p:cNvSpPr>
            <a:spLocks noGrp="1"/>
          </p:cNvSpPr>
          <p:nvPr>
            <p:ph idx="1"/>
          </p:nvPr>
        </p:nvSpPr>
        <p:spPr/>
        <p:txBody>
          <a:bodyPr>
            <a:normAutofit/>
          </a:bodyPr>
          <a:lstStyle/>
          <a:p>
            <a:pPr marL="0" indent="0">
              <a:buNone/>
            </a:pPr>
            <a:r>
              <a:rPr lang="en-US" sz="4000"/>
              <a:t>Begin Here June 3</a:t>
            </a:r>
            <a:r>
              <a:rPr lang="en-US" sz="4000" baseline="30000"/>
              <a:t>rd</a:t>
            </a:r>
            <a:r>
              <a:rPr lang="en-US" sz="4000"/>
              <a:t>, 2020</a:t>
            </a:r>
          </a:p>
        </p:txBody>
      </p:sp>
    </p:spTree>
    <p:extLst>
      <p:ext uri="{BB962C8B-B14F-4D97-AF65-F5344CB8AC3E}">
        <p14:creationId xmlns:p14="http://schemas.microsoft.com/office/powerpoint/2010/main" val="293685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45891-A7D5-3647-A024-E59450E29F0A}"/>
              </a:ext>
            </a:extLst>
          </p:cNvPr>
          <p:cNvSpPr>
            <a:spLocks noGrp="1"/>
          </p:cNvSpPr>
          <p:nvPr>
            <p:ph type="title"/>
          </p:nvPr>
        </p:nvSpPr>
        <p:spPr/>
        <p:txBody>
          <a:bodyPr/>
          <a:lstStyle/>
          <a:p>
            <a:r>
              <a:rPr lang="en-US"/>
              <a:t>Absence of Copyright</a:t>
            </a:r>
          </a:p>
        </p:txBody>
      </p:sp>
      <p:sp>
        <p:nvSpPr>
          <p:cNvPr id="3" name="Content Placeholder 2">
            <a:extLst>
              <a:ext uri="{FF2B5EF4-FFF2-40B4-BE49-F238E27FC236}">
                <a16:creationId xmlns:a16="http://schemas.microsoft.com/office/drawing/2014/main" id="{DE7999FA-DB27-7E4D-9EF6-7AD47C70D60C}"/>
              </a:ext>
            </a:extLst>
          </p:cNvPr>
          <p:cNvSpPr>
            <a:spLocks noGrp="1"/>
          </p:cNvSpPr>
          <p:nvPr>
            <p:ph idx="1"/>
          </p:nvPr>
        </p:nvSpPr>
        <p:spPr>
          <a:xfrm>
            <a:off x="680321" y="2134973"/>
            <a:ext cx="9613861" cy="3801216"/>
          </a:xfrm>
        </p:spPr>
        <p:txBody>
          <a:bodyPr>
            <a:normAutofit fontScale="92500"/>
          </a:bodyPr>
          <a:lstStyle/>
          <a:p>
            <a:pPr marL="0" indent="0">
              <a:buNone/>
            </a:pPr>
            <a:r>
              <a:rPr lang="en-US" sz="3600"/>
              <a:t>This slideshow contains photos, diagrams, and information, some of which were attained through internet searches of public websites. The author of this presentation does not own the copyright on this information, so this slideshow is for personal use only—not for sale or profit. Please utilize it to seek the Lord and grow in your knowledge of His Word and ways.</a:t>
            </a:r>
          </a:p>
        </p:txBody>
      </p:sp>
    </p:spTree>
    <p:extLst>
      <p:ext uri="{BB962C8B-B14F-4D97-AF65-F5344CB8AC3E}">
        <p14:creationId xmlns:p14="http://schemas.microsoft.com/office/powerpoint/2010/main" val="104330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8A553-61DF-9641-9D53-80F1447E560A}"/>
              </a:ext>
            </a:extLst>
          </p:cNvPr>
          <p:cNvSpPr>
            <a:spLocks noGrp="1"/>
          </p:cNvSpPr>
          <p:nvPr>
            <p:ph type="title"/>
          </p:nvPr>
        </p:nvSpPr>
        <p:spPr/>
        <p:txBody>
          <a:bodyPr/>
          <a:lstStyle/>
          <a:p>
            <a:r>
              <a:rPr lang="en-US"/>
              <a:t>End Here May 27th</a:t>
            </a:r>
          </a:p>
        </p:txBody>
      </p:sp>
      <p:sp>
        <p:nvSpPr>
          <p:cNvPr id="3" name="Content Placeholder 2">
            <a:extLst>
              <a:ext uri="{FF2B5EF4-FFF2-40B4-BE49-F238E27FC236}">
                <a16:creationId xmlns:a16="http://schemas.microsoft.com/office/drawing/2014/main" id="{AC09C4AE-D96F-A54B-9D2A-7CFE507304B5}"/>
              </a:ext>
            </a:extLst>
          </p:cNvPr>
          <p:cNvSpPr>
            <a:spLocks noGrp="1"/>
          </p:cNvSpPr>
          <p:nvPr>
            <p:ph idx="1"/>
          </p:nvPr>
        </p:nvSpPr>
        <p:spPr/>
        <p:txBody>
          <a:bodyPr>
            <a:normAutofit/>
          </a:bodyPr>
          <a:lstStyle/>
          <a:p>
            <a:pPr marL="0" indent="0">
              <a:buNone/>
            </a:pPr>
            <a:r>
              <a:rPr lang="en-US" sz="4000"/>
              <a:t>Begin Here June 3</a:t>
            </a:r>
            <a:r>
              <a:rPr lang="en-US" sz="4000" baseline="30000"/>
              <a:t>rd</a:t>
            </a:r>
            <a:r>
              <a:rPr lang="en-US" sz="4000"/>
              <a:t>, 2020</a:t>
            </a:r>
          </a:p>
        </p:txBody>
      </p:sp>
    </p:spTree>
    <p:extLst>
      <p:ext uri="{BB962C8B-B14F-4D97-AF65-F5344CB8AC3E}">
        <p14:creationId xmlns:p14="http://schemas.microsoft.com/office/powerpoint/2010/main" val="73925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B9C08D1-4204-D94A-9316-5C9A2669C1CD}"/>
              </a:ext>
            </a:extLst>
          </p:cNvPr>
          <p:cNvPicPr>
            <a:picLocks noChangeAspect="1"/>
          </p:cNvPicPr>
          <p:nvPr/>
        </p:nvPicPr>
        <p:blipFill rotWithShape="1">
          <a:blip r:embed="rId4">
            <a:extLst>
              <a:ext uri="{28A0092B-C50C-407E-A947-70E740481C1C}">
                <a14:useLocalDpi xmlns:a14="http://schemas.microsoft.com/office/drawing/2010/main" val="0"/>
              </a:ext>
            </a:extLst>
          </a:blip>
          <a:srcRect t="79" b="24921"/>
          <a:stretch/>
        </p:blipFill>
        <p:spPr>
          <a:xfrm>
            <a:off x="20" y="10"/>
            <a:ext cx="12191980" cy="6857990"/>
          </a:xfrm>
          <a:prstGeom prst="rect">
            <a:avLst/>
          </a:prstGeom>
        </p:spPr>
      </p:pic>
      <p:pic>
        <p:nvPicPr>
          <p:cNvPr id="2" name="01 We Welcome You (Holy Father).m4a">
            <a:hlinkClick r:id="" action="ppaction://media"/>
            <a:extLst>
              <a:ext uri="{FF2B5EF4-FFF2-40B4-BE49-F238E27FC236}">
                <a16:creationId xmlns:a16="http://schemas.microsoft.com/office/drawing/2014/main" id="{8642F81C-1A57-2240-A120-9BF297513A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2500" y="6020744"/>
            <a:ext cx="514350" cy="514350"/>
          </a:xfrm>
          <a:prstGeom prst="rect">
            <a:avLst/>
          </a:prstGeom>
        </p:spPr>
      </p:pic>
    </p:spTree>
    <p:extLst>
      <p:ext uri="{BB962C8B-B14F-4D97-AF65-F5344CB8AC3E}">
        <p14:creationId xmlns:p14="http://schemas.microsoft.com/office/powerpoint/2010/main" val="156018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45891-A7D5-3647-A024-E59450E29F0A}"/>
              </a:ext>
            </a:extLst>
          </p:cNvPr>
          <p:cNvSpPr>
            <a:spLocks noGrp="1"/>
          </p:cNvSpPr>
          <p:nvPr>
            <p:ph type="title"/>
          </p:nvPr>
        </p:nvSpPr>
        <p:spPr/>
        <p:txBody>
          <a:bodyPr/>
          <a:lstStyle/>
          <a:p>
            <a:r>
              <a:rPr lang="en-US"/>
              <a:t>Absence of Copyright</a:t>
            </a:r>
          </a:p>
        </p:txBody>
      </p:sp>
      <p:sp>
        <p:nvSpPr>
          <p:cNvPr id="3" name="Content Placeholder 2">
            <a:extLst>
              <a:ext uri="{FF2B5EF4-FFF2-40B4-BE49-F238E27FC236}">
                <a16:creationId xmlns:a16="http://schemas.microsoft.com/office/drawing/2014/main" id="{DE7999FA-DB27-7E4D-9EF6-7AD47C70D60C}"/>
              </a:ext>
            </a:extLst>
          </p:cNvPr>
          <p:cNvSpPr>
            <a:spLocks noGrp="1"/>
          </p:cNvSpPr>
          <p:nvPr>
            <p:ph idx="1"/>
          </p:nvPr>
        </p:nvSpPr>
        <p:spPr>
          <a:xfrm>
            <a:off x="680321" y="2134973"/>
            <a:ext cx="9613861" cy="3801216"/>
          </a:xfrm>
        </p:spPr>
        <p:txBody>
          <a:bodyPr>
            <a:normAutofit fontScale="92500"/>
          </a:bodyPr>
          <a:lstStyle/>
          <a:p>
            <a:pPr marL="0" indent="0">
              <a:buNone/>
            </a:pPr>
            <a:r>
              <a:rPr lang="en-US" sz="3600"/>
              <a:t>This slideshow contains photos, diagrams, and information, some of which were attained through internet searches of public websites. The author of this presentation does not own the copyright on this information, so this slideshow is for personal use only—not for sale or profit. Please utilize it to seek the Lord and grow in your knowledge of His Word and ways.</a:t>
            </a:r>
          </a:p>
        </p:txBody>
      </p:sp>
    </p:spTree>
    <p:extLst>
      <p:ext uri="{BB962C8B-B14F-4D97-AF65-F5344CB8AC3E}">
        <p14:creationId xmlns:p14="http://schemas.microsoft.com/office/powerpoint/2010/main" val="38399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B9C08D1-4204-D94A-9316-5C9A2669C1CD}"/>
              </a:ext>
            </a:extLst>
          </p:cNvPr>
          <p:cNvPicPr>
            <a:picLocks noChangeAspect="1"/>
          </p:cNvPicPr>
          <p:nvPr/>
        </p:nvPicPr>
        <p:blipFill rotWithShape="1">
          <a:blip r:embed="rId4">
            <a:extLst>
              <a:ext uri="{28A0092B-C50C-407E-A947-70E740481C1C}">
                <a14:useLocalDpi xmlns:a14="http://schemas.microsoft.com/office/drawing/2010/main" val="0"/>
              </a:ext>
            </a:extLst>
          </a:blip>
          <a:srcRect t="79" b="24921"/>
          <a:stretch/>
        </p:blipFill>
        <p:spPr>
          <a:xfrm>
            <a:off x="20" y="10"/>
            <a:ext cx="12191980" cy="6857990"/>
          </a:xfrm>
          <a:prstGeom prst="rect">
            <a:avLst/>
          </a:prstGeom>
        </p:spPr>
      </p:pic>
      <p:pic>
        <p:nvPicPr>
          <p:cNvPr id="2" name="01 We Welcome You (Holy Father).m4a">
            <a:hlinkClick r:id="" action="ppaction://media"/>
            <a:extLst>
              <a:ext uri="{FF2B5EF4-FFF2-40B4-BE49-F238E27FC236}">
                <a16:creationId xmlns:a16="http://schemas.microsoft.com/office/drawing/2014/main" id="{8642F81C-1A57-2240-A120-9BF297513A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2500" y="6020744"/>
            <a:ext cx="514350" cy="514350"/>
          </a:xfrm>
          <a:prstGeom prst="rect">
            <a:avLst/>
          </a:prstGeom>
        </p:spPr>
      </p:pic>
    </p:spTree>
    <p:extLst>
      <p:ext uri="{BB962C8B-B14F-4D97-AF65-F5344CB8AC3E}">
        <p14:creationId xmlns:p14="http://schemas.microsoft.com/office/powerpoint/2010/main" val="49563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649A48-D4A3-3E43-BC93-86F004168C14}"/>
              </a:ext>
            </a:extLst>
          </p:cNvPr>
          <p:cNvSpPr txBox="1"/>
          <p:nvPr/>
        </p:nvSpPr>
        <p:spPr>
          <a:xfrm>
            <a:off x="533819" y="213391"/>
            <a:ext cx="10462846" cy="6063198"/>
          </a:xfrm>
          <a:prstGeom prst="rect">
            <a:avLst/>
          </a:prstGeom>
          <a:noFill/>
        </p:spPr>
        <p:txBody>
          <a:bodyPr wrap="square" rtlCol="0">
            <a:spAutoFit/>
          </a:bodyPr>
          <a:lstStyle/>
          <a:p>
            <a:pPr algn="l"/>
            <a:r>
              <a:rPr lang="en-US" sz="3600" b="1" u="sng">
                <a:solidFill>
                  <a:schemeClr val="bg1"/>
                </a:solidFill>
                <a:latin typeface="Calibri" panose="020F0502020204030204" pitchFamily="34" charset="0"/>
              </a:rPr>
              <a:t>1:12-16 SYMBOLISM IN REVELATION</a:t>
            </a:r>
            <a:endParaRPr lang="en-US" sz="3600" b="1" u="sng">
              <a:solidFill>
                <a:schemeClr val="bg1"/>
              </a:solidFill>
              <a:effectLst/>
              <a:latin typeface="Helvetica Neue"/>
            </a:endParaRPr>
          </a:p>
          <a:p>
            <a:pPr marL="457200" indent="-457200">
              <a:buFont typeface="Arial" panose="020B0604020202020204" pitchFamily="34" charset="0"/>
              <a:buChar char="•"/>
            </a:pPr>
            <a:r>
              <a:rPr lang="en-US" sz="3200" b="1" i="1" baseline="30000">
                <a:effectLst/>
                <a:latin typeface="Calibri" panose="020F0502020204030204" pitchFamily="34" charset="0"/>
              </a:rPr>
              <a:t>12 </a:t>
            </a:r>
            <a:r>
              <a:rPr lang="en-US" sz="3200" b="0" i="1">
                <a:effectLst/>
                <a:latin typeface="Calibri" panose="020F0502020204030204" pitchFamily="34" charset="0"/>
              </a:rPr>
              <a:t>seven golden lampstands </a:t>
            </a:r>
            <a:r>
              <a:rPr lang="en-US" sz="3200" b="0" i="1">
                <a:solidFill>
                  <a:schemeClr val="bg1"/>
                </a:solidFill>
                <a:effectLst/>
                <a:latin typeface="Calibri" panose="020F0502020204030204" pitchFamily="34" charset="0"/>
              </a:rPr>
              <a:t>= churches; light-bearers</a:t>
            </a:r>
            <a:endParaRPr lang="en-US" sz="3200" b="0" i="1">
              <a:effectLst/>
              <a:latin typeface="Calibri" panose="020F0502020204030204" pitchFamily="34" charset="0"/>
            </a:endParaRPr>
          </a:p>
          <a:p>
            <a:pPr marL="457200" indent="-457200">
              <a:buFont typeface="Arial" panose="020B0604020202020204" pitchFamily="34" charset="0"/>
              <a:buChar char="•"/>
            </a:pPr>
            <a:r>
              <a:rPr lang="en-US" sz="3200" b="1" i="1" baseline="30000">
                <a:effectLst/>
                <a:latin typeface="Calibri" panose="020F0502020204030204" pitchFamily="34" charset="0"/>
              </a:rPr>
              <a:t>13 </a:t>
            </a:r>
            <a:r>
              <a:rPr lang="en-US" sz="3200" b="1" i="1" u="sng">
                <a:effectLst/>
                <a:latin typeface="Calibri" panose="020F0502020204030204" pitchFamily="34" charset="0"/>
              </a:rPr>
              <a:t>one like a son of man </a:t>
            </a:r>
            <a:r>
              <a:rPr lang="en-US" sz="3200" i="1">
                <a:solidFill>
                  <a:schemeClr val="bg1"/>
                </a:solidFill>
                <a:effectLst/>
                <a:latin typeface="Calibri" panose="020F0502020204030204" pitchFamily="34" charset="0"/>
              </a:rPr>
              <a:t>= Jesus; sometimes angels</a:t>
            </a:r>
            <a:endParaRPr lang="en-US" sz="3200" i="1" u="sng">
              <a:latin typeface="Calibri" panose="020F0502020204030204" pitchFamily="34" charset="0"/>
            </a:endParaRPr>
          </a:p>
          <a:p>
            <a:pPr marL="457200" indent="-457200">
              <a:buFont typeface="Arial" panose="020B0604020202020204" pitchFamily="34" charset="0"/>
              <a:buChar char="•"/>
            </a:pPr>
            <a:r>
              <a:rPr lang="en-US" sz="3200" b="0" i="1">
                <a:effectLst/>
                <a:latin typeface="Calibri" panose="020F0502020204030204" pitchFamily="34" charset="0"/>
              </a:rPr>
              <a:t>clothed in a robe reaching to the feet, and girded across His chest with a golden sash </a:t>
            </a:r>
            <a:r>
              <a:rPr lang="en-US" sz="3200" i="1">
                <a:solidFill>
                  <a:schemeClr val="bg1"/>
                </a:solidFill>
                <a:latin typeface="Calibri" panose="020F0502020204030204" pitchFamily="34" charset="0"/>
              </a:rPr>
              <a:t>= royalty; priesthood</a:t>
            </a:r>
            <a:endParaRPr lang="en-US" sz="3200" b="0" i="1">
              <a:effectLst/>
              <a:latin typeface="Calibri" panose="020F0502020204030204" pitchFamily="34" charset="0"/>
            </a:endParaRPr>
          </a:p>
          <a:p>
            <a:pPr marL="457200" indent="-457200">
              <a:buFont typeface="Arial" panose="020B0604020202020204" pitchFamily="34" charset="0"/>
              <a:buChar char="•"/>
            </a:pPr>
            <a:r>
              <a:rPr lang="en-US" sz="3200" b="1" i="1" baseline="30000">
                <a:effectLst/>
                <a:latin typeface="Calibri" panose="020F0502020204030204" pitchFamily="34" charset="0"/>
              </a:rPr>
              <a:t>14 </a:t>
            </a:r>
            <a:r>
              <a:rPr lang="en-US" sz="3200" b="0" i="1">
                <a:effectLst/>
                <a:latin typeface="Calibri" panose="020F0502020204030204" pitchFamily="34" charset="0"/>
              </a:rPr>
              <a:t>His head and His hair were white like white wool, like snow </a:t>
            </a:r>
            <a:r>
              <a:rPr lang="en-US" sz="3200" b="0" i="1">
                <a:solidFill>
                  <a:schemeClr val="bg1"/>
                </a:solidFill>
                <a:effectLst/>
                <a:latin typeface="Calibri" panose="020F0502020204030204" pitchFamily="34" charset="0"/>
              </a:rPr>
              <a:t>= purity; wisdom of the ages</a:t>
            </a:r>
            <a:endParaRPr lang="en-US" sz="3200" i="1">
              <a:latin typeface="Calibri" panose="020F0502020204030204" pitchFamily="34" charset="0"/>
            </a:endParaRPr>
          </a:p>
          <a:p>
            <a:pPr marL="457200" indent="-457200">
              <a:buFont typeface="Arial" panose="020B0604020202020204" pitchFamily="34" charset="0"/>
              <a:buChar char="•"/>
            </a:pPr>
            <a:r>
              <a:rPr lang="en-US" sz="3200" b="0" i="1">
                <a:effectLst/>
                <a:latin typeface="Calibri" panose="020F0502020204030204" pitchFamily="34" charset="0"/>
              </a:rPr>
              <a:t>His eyes were like a flame of fire </a:t>
            </a:r>
            <a:r>
              <a:rPr lang="en-US" sz="3200" b="0" i="1">
                <a:solidFill>
                  <a:schemeClr val="bg1"/>
                </a:solidFill>
                <a:effectLst/>
                <a:latin typeface="Calibri" panose="020F0502020204030204" pitchFamily="34" charset="0"/>
              </a:rPr>
              <a:t>= righteous judgment</a:t>
            </a:r>
            <a:endParaRPr lang="en-US" sz="3200" b="0" i="1">
              <a:effectLst/>
              <a:latin typeface="Calibri" panose="020F0502020204030204" pitchFamily="34" charset="0"/>
            </a:endParaRPr>
          </a:p>
          <a:p>
            <a:pPr marL="457200" indent="-457200">
              <a:buFont typeface="Arial" panose="020B0604020202020204" pitchFamily="34" charset="0"/>
              <a:buChar char="•"/>
            </a:pPr>
            <a:r>
              <a:rPr lang="en-US" sz="3200" b="1" i="1" baseline="30000">
                <a:effectLst/>
                <a:latin typeface="Calibri" panose="020F0502020204030204" pitchFamily="34" charset="0"/>
              </a:rPr>
              <a:t>15 </a:t>
            </a:r>
            <a:r>
              <a:rPr lang="en-US" sz="3200" b="0" i="1">
                <a:effectLst/>
                <a:latin typeface="Calibri" panose="020F0502020204030204" pitchFamily="34" charset="0"/>
              </a:rPr>
              <a:t>His feet were like burnished bronze, when it has been made to glow in a furnace </a:t>
            </a:r>
            <a:r>
              <a:rPr lang="en-US" sz="3200" b="0" i="1">
                <a:solidFill>
                  <a:schemeClr val="bg1"/>
                </a:solidFill>
                <a:effectLst/>
                <a:latin typeface="Calibri" panose="020F0502020204030204" pitchFamily="34" charset="0"/>
              </a:rPr>
              <a:t>= steady, solid foundation</a:t>
            </a:r>
            <a:endParaRPr lang="en-US" sz="3200" i="1">
              <a:latin typeface="Calibri" panose="020F0502020204030204" pitchFamily="34" charset="0"/>
            </a:endParaRPr>
          </a:p>
          <a:p>
            <a:pPr marL="457200" indent="-457200">
              <a:buFont typeface="Arial" panose="020B0604020202020204" pitchFamily="34" charset="0"/>
              <a:buChar char="•"/>
            </a:pPr>
            <a:r>
              <a:rPr lang="en-US" sz="3200" b="0" i="1">
                <a:effectLst/>
                <a:latin typeface="Calibri" panose="020F0502020204030204" pitchFamily="34" charset="0"/>
              </a:rPr>
              <a:t>His voice was like the sound of many waters </a:t>
            </a:r>
            <a:r>
              <a:rPr lang="en-US" sz="3200" b="0" i="1">
                <a:solidFill>
                  <a:schemeClr val="bg1"/>
                </a:solidFill>
                <a:effectLst/>
                <a:latin typeface="Calibri" panose="020F0502020204030204" pitchFamily="34" charset="0"/>
              </a:rPr>
              <a:t>= majesty; authority; sovereignty</a:t>
            </a:r>
            <a:r>
              <a:rPr lang="en-US" sz="3200" b="0" i="1">
                <a:effectLst/>
                <a:latin typeface="Calibri" panose="020F0502020204030204" pitchFamily="34" charset="0"/>
              </a:rPr>
              <a:t> </a:t>
            </a:r>
            <a:endParaRPr lang="en-US" sz="3600" i="1">
              <a:latin typeface="Calibri" panose="020F0502020204030204" pitchFamily="34" charset="0"/>
            </a:endParaRPr>
          </a:p>
        </p:txBody>
      </p:sp>
    </p:spTree>
    <p:extLst>
      <p:ext uri="{BB962C8B-B14F-4D97-AF65-F5344CB8AC3E}">
        <p14:creationId xmlns:p14="http://schemas.microsoft.com/office/powerpoint/2010/main" val="60395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649A48-D4A3-3E43-BC93-86F004168C14}"/>
              </a:ext>
            </a:extLst>
          </p:cNvPr>
          <p:cNvSpPr txBox="1"/>
          <p:nvPr/>
        </p:nvSpPr>
        <p:spPr>
          <a:xfrm>
            <a:off x="533819" y="213391"/>
            <a:ext cx="10462846" cy="3662541"/>
          </a:xfrm>
          <a:prstGeom prst="rect">
            <a:avLst/>
          </a:prstGeom>
          <a:noFill/>
        </p:spPr>
        <p:txBody>
          <a:bodyPr wrap="square" rtlCol="0">
            <a:spAutoFit/>
          </a:bodyPr>
          <a:lstStyle/>
          <a:p>
            <a:pPr algn="l"/>
            <a:r>
              <a:rPr lang="en-US" sz="3600" b="1" u="sng">
                <a:solidFill>
                  <a:schemeClr val="bg1"/>
                </a:solidFill>
                <a:latin typeface="Calibri" panose="020F0502020204030204" pitchFamily="34" charset="0"/>
              </a:rPr>
              <a:t>1:12-16 SYBOLISM IN REVELATION</a:t>
            </a:r>
            <a:endParaRPr lang="en-US" sz="1100" b="1" u="sng">
              <a:solidFill>
                <a:schemeClr val="bg1"/>
              </a:solidFill>
              <a:effectLst/>
              <a:latin typeface="Helvetica Neue"/>
            </a:endParaRPr>
          </a:p>
          <a:p>
            <a:pPr marL="457200" indent="-457200">
              <a:buFont typeface="Arial" panose="020B0604020202020204" pitchFamily="34" charset="0"/>
              <a:buChar char="•"/>
            </a:pPr>
            <a:r>
              <a:rPr lang="en-US" sz="3200" b="1" i="1" baseline="30000">
                <a:effectLst/>
                <a:latin typeface="Calibri" panose="020F0502020204030204" pitchFamily="34" charset="0"/>
              </a:rPr>
              <a:t>16 </a:t>
            </a:r>
            <a:r>
              <a:rPr lang="en-US" sz="3200" b="0" i="1">
                <a:effectLst/>
                <a:latin typeface="Calibri" panose="020F0502020204030204" pitchFamily="34" charset="0"/>
              </a:rPr>
              <a:t>In His right hand He held seven stars </a:t>
            </a:r>
            <a:r>
              <a:rPr lang="en-US" sz="3200" b="0" i="1">
                <a:solidFill>
                  <a:schemeClr val="bg1"/>
                </a:solidFill>
                <a:effectLst/>
                <a:latin typeface="Calibri" panose="020F0502020204030204" pitchFamily="34" charset="0"/>
              </a:rPr>
              <a:t>= messengers</a:t>
            </a:r>
            <a:endParaRPr lang="en-US" sz="3200" i="1">
              <a:latin typeface="Calibri" panose="020F0502020204030204" pitchFamily="34" charset="0"/>
            </a:endParaRPr>
          </a:p>
          <a:p>
            <a:pPr marL="457200" indent="-457200">
              <a:buFont typeface="Arial" panose="020B0604020202020204" pitchFamily="34" charset="0"/>
              <a:buChar char="•"/>
            </a:pPr>
            <a:r>
              <a:rPr lang="en-US" sz="3200" b="0" i="1">
                <a:effectLst/>
                <a:latin typeface="Calibri" panose="020F0502020204030204" pitchFamily="34" charset="0"/>
              </a:rPr>
              <a:t>out of His mouth came a sharp two-edged sword </a:t>
            </a:r>
            <a:r>
              <a:rPr lang="en-US" sz="3200" b="0" i="1">
                <a:solidFill>
                  <a:schemeClr val="bg1"/>
                </a:solidFill>
                <a:effectLst/>
                <a:latin typeface="Calibri" panose="020F0502020204030204" pitchFamily="34" charset="0"/>
              </a:rPr>
              <a:t>= the Word of God</a:t>
            </a:r>
            <a:r>
              <a:rPr lang="en-US" sz="3200" b="0" i="1">
                <a:effectLst/>
                <a:latin typeface="Calibri" panose="020F0502020204030204" pitchFamily="34" charset="0"/>
              </a:rPr>
              <a:t> </a:t>
            </a:r>
          </a:p>
          <a:p>
            <a:pPr marL="457200" indent="-457200">
              <a:buFont typeface="Arial" panose="020B0604020202020204" pitchFamily="34" charset="0"/>
              <a:buChar char="•"/>
            </a:pPr>
            <a:r>
              <a:rPr lang="en-US" sz="3200" b="0" i="1">
                <a:effectLst/>
                <a:latin typeface="Calibri" panose="020F0502020204030204" pitchFamily="34" charset="0"/>
              </a:rPr>
              <a:t>His face was like the sun shining in its strength </a:t>
            </a:r>
            <a:r>
              <a:rPr lang="en-US" sz="3200" b="0" i="1">
                <a:solidFill>
                  <a:schemeClr val="bg1"/>
                </a:solidFill>
                <a:effectLst/>
                <a:latin typeface="Calibri" panose="020F0502020204030204" pitchFamily="34" charset="0"/>
              </a:rPr>
              <a:t>= strength; brilliance; glory; truth</a:t>
            </a:r>
            <a:endParaRPr lang="en-US" sz="3200" b="0" i="1">
              <a:effectLst/>
              <a:latin typeface="Calibri" panose="020F0502020204030204" pitchFamily="34" charset="0"/>
            </a:endParaRPr>
          </a:p>
          <a:p>
            <a:pPr algn="l"/>
            <a:endParaRPr lang="en-US" sz="3600" i="1">
              <a:latin typeface="Calibri" panose="020F0502020204030204" pitchFamily="34" charset="0"/>
            </a:endParaRPr>
          </a:p>
        </p:txBody>
      </p:sp>
    </p:spTree>
    <p:extLst>
      <p:ext uri="{BB962C8B-B14F-4D97-AF65-F5344CB8AC3E}">
        <p14:creationId xmlns:p14="http://schemas.microsoft.com/office/powerpoint/2010/main" val="150322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649A48-D4A3-3E43-BC93-86F004168C14}"/>
              </a:ext>
            </a:extLst>
          </p:cNvPr>
          <p:cNvSpPr txBox="1"/>
          <p:nvPr/>
        </p:nvSpPr>
        <p:spPr>
          <a:xfrm>
            <a:off x="533819" y="213391"/>
            <a:ext cx="10462846" cy="5570756"/>
          </a:xfrm>
          <a:prstGeom prst="rect">
            <a:avLst/>
          </a:prstGeom>
          <a:noFill/>
        </p:spPr>
        <p:txBody>
          <a:bodyPr wrap="square" rtlCol="0">
            <a:spAutoFit/>
          </a:bodyPr>
          <a:lstStyle/>
          <a:p>
            <a:pPr algn="l"/>
            <a:r>
              <a:rPr lang="en-US" sz="3600" b="1" u="sng">
                <a:solidFill>
                  <a:schemeClr val="bg1"/>
                </a:solidFill>
                <a:latin typeface="Calibri" panose="020F0502020204030204" pitchFamily="34" charset="0"/>
              </a:rPr>
              <a:t>1:17-20</a:t>
            </a:r>
            <a:endParaRPr lang="en-US" sz="1100" b="1" u="sng">
              <a:solidFill>
                <a:schemeClr val="bg1"/>
              </a:solidFill>
              <a:effectLst/>
              <a:latin typeface="Helvetica Neue"/>
            </a:endParaRPr>
          </a:p>
          <a:p>
            <a:r>
              <a:rPr lang="en-US" sz="3200" b="1" i="1" baseline="30000">
                <a:effectLst/>
                <a:latin typeface="Calibri" panose="020F0502020204030204" pitchFamily="34" charset="0"/>
              </a:rPr>
              <a:t>17 </a:t>
            </a:r>
            <a:r>
              <a:rPr lang="en-US" sz="3200" b="0" i="1">
                <a:effectLst/>
                <a:latin typeface="Calibri" panose="020F0502020204030204" pitchFamily="34" charset="0"/>
              </a:rPr>
              <a:t>When I saw Him, </a:t>
            </a:r>
            <a:r>
              <a:rPr lang="en-US" sz="3200" b="1" i="1" u="sng">
                <a:effectLst/>
                <a:latin typeface="Calibri" panose="020F0502020204030204" pitchFamily="34" charset="0"/>
              </a:rPr>
              <a:t>I fell at His feet like a dead man</a:t>
            </a:r>
            <a:r>
              <a:rPr lang="en-US" sz="3200" b="0" i="1">
                <a:effectLst/>
                <a:latin typeface="Calibri" panose="020F0502020204030204" pitchFamily="34" charset="0"/>
              </a:rPr>
              <a:t>. And He placed His right hand on me, saying, “Do not be afraid; I am the first and the last, </a:t>
            </a:r>
            <a:r>
              <a:rPr lang="en-US" sz="3200" b="1" i="1" baseline="30000">
                <a:effectLst/>
                <a:latin typeface="Calibri" panose="020F0502020204030204" pitchFamily="34" charset="0"/>
              </a:rPr>
              <a:t>18 </a:t>
            </a:r>
            <a:r>
              <a:rPr lang="en-US" sz="3200" b="0" i="1">
                <a:effectLst/>
                <a:latin typeface="Calibri" panose="020F0502020204030204" pitchFamily="34" charset="0"/>
              </a:rPr>
              <a:t>and the</a:t>
            </a:r>
            <a:r>
              <a:rPr lang="en-US" sz="3200" b="1" i="1" u="sng">
                <a:effectLst/>
                <a:latin typeface="Calibri" panose="020F0502020204030204" pitchFamily="34" charset="0"/>
              </a:rPr>
              <a:t> living One</a:t>
            </a:r>
            <a:r>
              <a:rPr lang="en-US" sz="3200" b="0" i="1">
                <a:effectLst/>
                <a:latin typeface="Calibri" panose="020F0502020204030204" pitchFamily="34" charset="0"/>
              </a:rPr>
              <a:t>; and I was dead, and behold, I am alive forevermore, and I have the </a:t>
            </a:r>
            <a:r>
              <a:rPr lang="en-US" sz="3200" b="1" i="1" u="sng">
                <a:effectLst/>
                <a:latin typeface="Calibri" panose="020F0502020204030204" pitchFamily="34" charset="0"/>
              </a:rPr>
              <a:t>keys</a:t>
            </a:r>
            <a:r>
              <a:rPr lang="en-US" sz="3200" b="0" i="1">
                <a:effectLst/>
                <a:latin typeface="Calibri" panose="020F0502020204030204" pitchFamily="34" charset="0"/>
              </a:rPr>
              <a:t> of death and of Hades. </a:t>
            </a:r>
            <a:r>
              <a:rPr lang="en-US" sz="3200" b="1" i="1" baseline="30000">
                <a:effectLst/>
                <a:latin typeface="Calibri" panose="020F0502020204030204" pitchFamily="34" charset="0"/>
              </a:rPr>
              <a:t>19 </a:t>
            </a:r>
            <a:r>
              <a:rPr lang="en-US" sz="3200" b="0" i="1">
                <a:effectLst/>
                <a:latin typeface="Calibri" panose="020F0502020204030204" pitchFamily="34" charset="0"/>
              </a:rPr>
              <a:t>Therefore write the things which you have seen, and the things which are, and the things which will take place after these things. </a:t>
            </a:r>
            <a:r>
              <a:rPr lang="en-US" sz="3200" b="1" i="1" baseline="30000">
                <a:effectLst/>
                <a:latin typeface="Calibri" panose="020F0502020204030204" pitchFamily="34" charset="0"/>
              </a:rPr>
              <a:t>20 </a:t>
            </a:r>
            <a:r>
              <a:rPr lang="en-US" sz="3200" b="0" i="1">
                <a:effectLst/>
                <a:latin typeface="Calibri" panose="020F0502020204030204" pitchFamily="34" charset="0"/>
              </a:rPr>
              <a:t>As for the mystery of the seven stars which you saw in My right hand, and the seven golden lampstands: the seven stars are the </a:t>
            </a:r>
            <a:r>
              <a:rPr lang="en-US" sz="3200" b="1" i="1" u="sng">
                <a:effectLst/>
                <a:latin typeface="Calibri" panose="020F0502020204030204" pitchFamily="34" charset="0"/>
              </a:rPr>
              <a:t>angels</a:t>
            </a:r>
            <a:r>
              <a:rPr lang="en-US" sz="3200" b="0" i="1">
                <a:effectLst/>
                <a:latin typeface="Calibri" panose="020F0502020204030204" pitchFamily="34" charset="0"/>
              </a:rPr>
              <a:t> of the seven churches, and the seven lampstands are the seven </a:t>
            </a:r>
            <a:r>
              <a:rPr lang="en-US" sz="3200" b="1" i="1" u="sng">
                <a:effectLst/>
                <a:latin typeface="Calibri" panose="020F0502020204030204" pitchFamily="34" charset="0"/>
              </a:rPr>
              <a:t>churches</a:t>
            </a:r>
            <a:r>
              <a:rPr lang="en-US" sz="3200" b="0" i="1">
                <a:effectLst/>
                <a:latin typeface="Calibri" panose="020F0502020204030204" pitchFamily="34" charset="0"/>
              </a:rPr>
              <a:t>.</a:t>
            </a:r>
            <a:endParaRPr lang="en-US" sz="3600" i="1">
              <a:latin typeface="Calibri" panose="020F0502020204030204" pitchFamily="34" charset="0"/>
            </a:endParaRPr>
          </a:p>
        </p:txBody>
      </p:sp>
    </p:spTree>
    <p:extLst>
      <p:ext uri="{BB962C8B-B14F-4D97-AF65-F5344CB8AC3E}">
        <p14:creationId xmlns:p14="http://schemas.microsoft.com/office/powerpoint/2010/main" val="109397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649A48-D4A3-3E43-BC93-86F004168C14}"/>
              </a:ext>
            </a:extLst>
          </p:cNvPr>
          <p:cNvSpPr txBox="1"/>
          <p:nvPr/>
        </p:nvSpPr>
        <p:spPr>
          <a:xfrm>
            <a:off x="602901" y="1613754"/>
            <a:ext cx="10462846" cy="1077218"/>
          </a:xfrm>
          <a:prstGeom prst="rect">
            <a:avLst/>
          </a:prstGeom>
          <a:noFill/>
        </p:spPr>
        <p:txBody>
          <a:bodyPr wrap="square" rtlCol="0">
            <a:spAutoFit/>
          </a:bodyPr>
          <a:lstStyle/>
          <a:p>
            <a:pPr marL="914400" lvl="1" indent="-457200">
              <a:buFont typeface="Arial" panose="020B0604020202020204" pitchFamily="34" charset="0"/>
              <a:buChar char="•"/>
            </a:pPr>
            <a:r>
              <a:rPr lang="en-US" sz="3200">
                <a:solidFill>
                  <a:schemeClr val="bg1"/>
                </a:solidFill>
                <a:latin typeface="Calibri" panose="020F0502020204030204" pitchFamily="34" charset="0"/>
              </a:rPr>
              <a:t>c</a:t>
            </a:r>
            <a:r>
              <a:rPr lang="en-US" sz="3200" b="0">
                <a:solidFill>
                  <a:schemeClr val="bg1"/>
                </a:solidFill>
                <a:effectLst/>
                <a:latin typeface="Calibri" panose="020F0502020204030204" pitchFamily="34" charset="0"/>
              </a:rPr>
              <a:t>om</a:t>
            </a:r>
            <a:r>
              <a:rPr lang="en-US" sz="3200">
                <a:solidFill>
                  <a:schemeClr val="bg1"/>
                </a:solidFill>
                <a:latin typeface="Calibri" panose="020F0502020204030204" pitchFamily="34" charset="0"/>
              </a:rPr>
              <a:t>mon Biblical admonition (366 times?)</a:t>
            </a:r>
          </a:p>
          <a:p>
            <a:pPr marL="914400" lvl="1" indent="-457200">
              <a:buFont typeface="Arial" panose="020B0604020202020204" pitchFamily="34" charset="0"/>
              <a:buChar char="•"/>
            </a:pPr>
            <a:r>
              <a:rPr lang="en-US" sz="3200" b="0">
                <a:solidFill>
                  <a:schemeClr val="bg1"/>
                </a:solidFill>
                <a:effectLst/>
                <a:latin typeface="Calibri" panose="020F0502020204030204" pitchFamily="34" charset="0"/>
              </a:rPr>
              <a:t>John = “the disciple whom Jesus loved”</a:t>
            </a:r>
          </a:p>
        </p:txBody>
      </p:sp>
      <p:sp>
        <p:nvSpPr>
          <p:cNvPr id="3" name="TextBox 2">
            <a:extLst>
              <a:ext uri="{FF2B5EF4-FFF2-40B4-BE49-F238E27FC236}">
                <a16:creationId xmlns:a16="http://schemas.microsoft.com/office/drawing/2014/main" id="{66C38DCB-85F6-1140-95C6-FFDBBE05A98C}"/>
              </a:ext>
            </a:extLst>
          </p:cNvPr>
          <p:cNvSpPr txBox="1"/>
          <p:nvPr/>
        </p:nvSpPr>
        <p:spPr>
          <a:xfrm>
            <a:off x="799263" y="635840"/>
            <a:ext cx="10462846" cy="1138773"/>
          </a:xfrm>
          <a:prstGeom prst="rect">
            <a:avLst/>
          </a:prstGeom>
          <a:noFill/>
        </p:spPr>
        <p:txBody>
          <a:bodyPr wrap="square" rtlCol="0">
            <a:spAutoFit/>
          </a:bodyPr>
          <a:lstStyle/>
          <a:p>
            <a:pPr algn="l"/>
            <a:r>
              <a:rPr lang="en-US" sz="3600" b="1" u="sng">
                <a:solidFill>
                  <a:schemeClr val="bg1"/>
                </a:solidFill>
                <a:latin typeface="Calibri" panose="020F0502020204030204" pitchFamily="34" charset="0"/>
              </a:rPr>
              <a:t>1:17-20</a:t>
            </a:r>
            <a:endParaRPr lang="en-US" sz="1100" b="1" u="sng">
              <a:solidFill>
                <a:schemeClr val="bg1"/>
              </a:solidFill>
              <a:effectLst/>
              <a:latin typeface="Helvetica Neue"/>
            </a:endParaRPr>
          </a:p>
          <a:p>
            <a:pPr marL="457200" indent="-457200">
              <a:buFont typeface="Arial" panose="020B0604020202020204" pitchFamily="34" charset="0"/>
              <a:buChar char="•"/>
            </a:pPr>
            <a:r>
              <a:rPr lang="en-US" sz="3200" b="1" i="1" baseline="30000">
                <a:effectLst/>
                <a:latin typeface="Calibri" panose="020F0502020204030204" pitchFamily="34" charset="0"/>
              </a:rPr>
              <a:t>17 </a:t>
            </a:r>
            <a:r>
              <a:rPr lang="en-US" sz="3200" b="0" i="1">
                <a:effectLst/>
                <a:latin typeface="Calibri" panose="020F0502020204030204" pitchFamily="34" charset="0"/>
              </a:rPr>
              <a:t> I fell at His feet like a dead man…. “Do not be afraid</a:t>
            </a:r>
            <a:r>
              <a:rPr lang="en-US" sz="3200" i="1">
                <a:latin typeface="Calibri" panose="020F0502020204030204" pitchFamily="34" charset="0"/>
              </a:rPr>
              <a:t>…</a:t>
            </a:r>
          </a:p>
        </p:txBody>
      </p:sp>
      <p:sp>
        <p:nvSpPr>
          <p:cNvPr id="11" name="TextBox 10">
            <a:extLst>
              <a:ext uri="{FF2B5EF4-FFF2-40B4-BE49-F238E27FC236}">
                <a16:creationId xmlns:a16="http://schemas.microsoft.com/office/drawing/2014/main" id="{52CAA7D4-86E3-EE4A-9A44-9A14708A351A}"/>
              </a:ext>
            </a:extLst>
          </p:cNvPr>
          <p:cNvSpPr txBox="1"/>
          <p:nvPr/>
        </p:nvSpPr>
        <p:spPr>
          <a:xfrm>
            <a:off x="753626" y="2612757"/>
            <a:ext cx="10462846"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i="1" baseline="30000">
                <a:effectLst/>
                <a:latin typeface="Calibri" panose="020F0502020204030204" pitchFamily="34" charset="0"/>
              </a:rPr>
              <a:t>18 </a:t>
            </a:r>
            <a:r>
              <a:rPr lang="en-US" sz="3200" b="0" i="1">
                <a:effectLst/>
                <a:latin typeface="Calibri" panose="020F0502020204030204" pitchFamily="34" charset="0"/>
              </a:rPr>
              <a:t>the </a:t>
            </a:r>
            <a:r>
              <a:rPr lang="en-US" sz="3200" b="1" i="1" u="sng">
                <a:effectLst/>
                <a:latin typeface="Calibri" panose="020F0502020204030204" pitchFamily="34" charset="0"/>
              </a:rPr>
              <a:t>living One</a:t>
            </a:r>
            <a:r>
              <a:rPr lang="en-US" sz="3200" b="0" i="1">
                <a:effectLst/>
                <a:latin typeface="Calibri" panose="020F0502020204030204" pitchFamily="34" charset="0"/>
              </a:rPr>
              <a:t>; and I was dead, and behold, I am alive forevermore</a:t>
            </a:r>
          </a:p>
        </p:txBody>
      </p:sp>
      <p:sp>
        <p:nvSpPr>
          <p:cNvPr id="13" name="TextBox 12">
            <a:extLst>
              <a:ext uri="{FF2B5EF4-FFF2-40B4-BE49-F238E27FC236}">
                <a16:creationId xmlns:a16="http://schemas.microsoft.com/office/drawing/2014/main" id="{7FD1833F-F179-C94E-ACF1-CB5197F78B84}"/>
              </a:ext>
            </a:extLst>
          </p:cNvPr>
          <p:cNvSpPr txBox="1"/>
          <p:nvPr/>
        </p:nvSpPr>
        <p:spPr>
          <a:xfrm>
            <a:off x="671982" y="3626276"/>
            <a:ext cx="10462846" cy="584775"/>
          </a:xfrm>
          <a:prstGeom prst="rect">
            <a:avLst/>
          </a:prstGeom>
          <a:noFill/>
        </p:spPr>
        <p:txBody>
          <a:bodyPr wrap="square" rtlCol="0">
            <a:spAutoFit/>
          </a:bodyPr>
          <a:lstStyle/>
          <a:p>
            <a:pPr marL="914400" lvl="1" indent="-457200">
              <a:buFont typeface="Arial" panose="020B0604020202020204" pitchFamily="34" charset="0"/>
              <a:buChar char="•"/>
            </a:pPr>
            <a:r>
              <a:rPr lang="en-US" sz="3200" i="1">
                <a:solidFill>
                  <a:schemeClr val="bg1"/>
                </a:solidFill>
                <a:latin typeface="Calibri" panose="020F0502020204030204" pitchFamily="34" charset="0"/>
              </a:rPr>
              <a:t>Living One became dead… behold… the dead one alive</a:t>
            </a:r>
            <a:endParaRPr lang="en-US" sz="3200" b="0" i="1">
              <a:solidFill>
                <a:schemeClr val="bg1"/>
              </a:solidFill>
              <a:effectLst/>
              <a:latin typeface="Calibri" panose="020F0502020204030204" pitchFamily="34" charset="0"/>
            </a:endParaRPr>
          </a:p>
        </p:txBody>
      </p:sp>
      <p:sp>
        <p:nvSpPr>
          <p:cNvPr id="15" name="TextBox 14">
            <a:extLst>
              <a:ext uri="{FF2B5EF4-FFF2-40B4-BE49-F238E27FC236}">
                <a16:creationId xmlns:a16="http://schemas.microsoft.com/office/drawing/2014/main" id="{9C9BE0C4-ABFC-104C-A2A6-6441D12543C5}"/>
              </a:ext>
            </a:extLst>
          </p:cNvPr>
          <p:cNvSpPr txBox="1"/>
          <p:nvPr/>
        </p:nvSpPr>
        <p:spPr>
          <a:xfrm>
            <a:off x="671982" y="4118559"/>
            <a:ext cx="10462846" cy="1631216"/>
          </a:xfrm>
          <a:prstGeom prst="rect">
            <a:avLst/>
          </a:prstGeom>
          <a:noFill/>
        </p:spPr>
        <p:txBody>
          <a:bodyPr wrap="square" rtlCol="0">
            <a:spAutoFit/>
          </a:bodyPr>
          <a:lstStyle/>
          <a:p>
            <a:pPr marL="457200" indent="-457200">
              <a:buFont typeface="Arial" panose="020B0604020202020204" pitchFamily="34" charset="0"/>
              <a:buChar char="•"/>
            </a:pPr>
            <a:r>
              <a:rPr lang="en-US" sz="3200" b="0" i="1">
                <a:effectLst/>
                <a:latin typeface="Calibri" panose="020F0502020204030204" pitchFamily="34" charset="0"/>
              </a:rPr>
              <a:t>and I have the </a:t>
            </a:r>
            <a:r>
              <a:rPr lang="en-US" sz="3200" b="1" i="1" u="sng">
                <a:effectLst/>
                <a:latin typeface="Calibri" panose="020F0502020204030204" pitchFamily="34" charset="0"/>
              </a:rPr>
              <a:t>keys</a:t>
            </a:r>
            <a:r>
              <a:rPr lang="en-US" sz="3200" b="0" i="1">
                <a:effectLst/>
                <a:latin typeface="Calibri" panose="020F0502020204030204" pitchFamily="34" charset="0"/>
              </a:rPr>
              <a:t> of death and of Hades. </a:t>
            </a:r>
          </a:p>
          <a:p>
            <a:pPr marL="914400" lvl="1" indent="-457200">
              <a:buFont typeface="Arial" panose="020B0604020202020204" pitchFamily="34" charset="0"/>
              <a:buChar char="•"/>
            </a:pPr>
            <a:r>
              <a:rPr lang="en-US" sz="3200" b="0" i="1">
                <a:solidFill>
                  <a:schemeClr val="bg1"/>
                </a:solidFill>
                <a:effectLst/>
                <a:latin typeface="Calibri" panose="020F0502020204030204" pitchFamily="34" charset="0"/>
              </a:rPr>
              <a:t>Keys = symbol of power and authority and control</a:t>
            </a:r>
          </a:p>
          <a:p>
            <a:endParaRPr lang="en-US" sz="3600" i="1">
              <a:latin typeface="Calibri" panose="020F0502020204030204" pitchFamily="34" charset="0"/>
            </a:endParaRPr>
          </a:p>
        </p:txBody>
      </p:sp>
    </p:spTree>
    <p:extLst>
      <p:ext uri="{BB962C8B-B14F-4D97-AF65-F5344CB8AC3E}">
        <p14:creationId xmlns:p14="http://schemas.microsoft.com/office/powerpoint/2010/main" val="127868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649A48-D4A3-3E43-BC93-86F004168C14}"/>
              </a:ext>
            </a:extLst>
          </p:cNvPr>
          <p:cNvSpPr txBox="1"/>
          <p:nvPr/>
        </p:nvSpPr>
        <p:spPr>
          <a:xfrm>
            <a:off x="408215" y="213391"/>
            <a:ext cx="10462846" cy="3108543"/>
          </a:xfrm>
          <a:prstGeom prst="rect">
            <a:avLst/>
          </a:prstGeom>
          <a:noFill/>
        </p:spPr>
        <p:txBody>
          <a:bodyPr wrap="square" rtlCol="0">
            <a:spAutoFit/>
          </a:bodyPr>
          <a:lstStyle/>
          <a:p>
            <a:pPr algn="l"/>
            <a:r>
              <a:rPr lang="en-US" sz="3600" b="1" u="sng">
                <a:solidFill>
                  <a:schemeClr val="bg1"/>
                </a:solidFill>
                <a:latin typeface="Calibri" panose="020F0502020204030204" pitchFamily="34" charset="0"/>
              </a:rPr>
              <a:t>1:17-20</a:t>
            </a:r>
            <a:endParaRPr lang="en-US" sz="3200" b="0" i="1">
              <a:solidFill>
                <a:srgbClr val="0070C0"/>
              </a:solidFill>
              <a:effectLst/>
              <a:latin typeface="Calibri" panose="020F0502020204030204" pitchFamily="34" charset="0"/>
            </a:endParaRPr>
          </a:p>
          <a:p>
            <a:pPr marL="457200" indent="-457200">
              <a:buFont typeface="Arial" panose="020B0604020202020204" pitchFamily="34" charset="0"/>
              <a:buChar char="•"/>
            </a:pPr>
            <a:r>
              <a:rPr lang="en-US" sz="3200" b="1" i="1" baseline="30000">
                <a:effectLst/>
                <a:latin typeface="Calibri" panose="020F0502020204030204" pitchFamily="34" charset="0"/>
              </a:rPr>
              <a:t>20 </a:t>
            </a:r>
            <a:r>
              <a:rPr lang="en-US" sz="3200" b="0" i="1">
                <a:effectLst/>
                <a:latin typeface="Calibri" panose="020F0502020204030204" pitchFamily="34" charset="0"/>
              </a:rPr>
              <a:t>As for the mystery of the seven stars which you saw in My right hand, and the seven golden lampstands: the seven stars are the </a:t>
            </a:r>
            <a:r>
              <a:rPr lang="en-US" sz="3200" b="1" i="1" u="sng">
                <a:effectLst/>
                <a:latin typeface="Calibri" panose="020F0502020204030204" pitchFamily="34" charset="0"/>
              </a:rPr>
              <a:t>angels</a:t>
            </a:r>
            <a:r>
              <a:rPr lang="en-US" sz="3200" b="0" i="1">
                <a:effectLst/>
                <a:latin typeface="Calibri" panose="020F0502020204030204" pitchFamily="34" charset="0"/>
              </a:rPr>
              <a:t> of the seven churches, and the seven lampstands are the seven </a:t>
            </a:r>
            <a:r>
              <a:rPr lang="en-US" sz="3200" b="1" i="1" u="sng">
                <a:effectLst/>
                <a:latin typeface="Calibri" panose="020F0502020204030204" pitchFamily="34" charset="0"/>
              </a:rPr>
              <a:t>churches</a:t>
            </a:r>
            <a:r>
              <a:rPr lang="en-US" sz="3200" b="0" i="1">
                <a:effectLst/>
                <a:latin typeface="Calibri" panose="020F0502020204030204" pitchFamily="34" charset="0"/>
              </a:rPr>
              <a:t>.</a:t>
            </a:r>
          </a:p>
          <a:p>
            <a:pPr marL="914400" lvl="1" indent="-457200">
              <a:buFont typeface="Arial" panose="020B0604020202020204" pitchFamily="34" charset="0"/>
              <a:buChar char="•"/>
            </a:pPr>
            <a:endParaRPr lang="en-US" sz="3200" i="1">
              <a:solidFill>
                <a:schemeClr val="bg1"/>
              </a:solidFill>
              <a:latin typeface="Calibri" panose="020F0502020204030204" pitchFamily="34" charset="0"/>
            </a:endParaRPr>
          </a:p>
        </p:txBody>
      </p:sp>
      <p:sp>
        <p:nvSpPr>
          <p:cNvPr id="2" name="TextBox 1">
            <a:extLst>
              <a:ext uri="{FF2B5EF4-FFF2-40B4-BE49-F238E27FC236}">
                <a16:creationId xmlns:a16="http://schemas.microsoft.com/office/drawing/2014/main" id="{F0794557-C00E-894D-A128-F8FEB378AE35}"/>
              </a:ext>
            </a:extLst>
          </p:cNvPr>
          <p:cNvSpPr txBox="1"/>
          <p:nvPr/>
        </p:nvSpPr>
        <p:spPr>
          <a:xfrm>
            <a:off x="585736" y="2268698"/>
            <a:ext cx="10462846" cy="3046988"/>
          </a:xfrm>
          <a:prstGeom prst="rect">
            <a:avLst/>
          </a:prstGeom>
          <a:noFill/>
        </p:spPr>
        <p:txBody>
          <a:bodyPr wrap="square" rtlCol="0">
            <a:spAutoFit/>
          </a:bodyPr>
          <a:lstStyle/>
          <a:p>
            <a:pPr algn="l"/>
            <a:endParaRPr lang="en-US" sz="3200" b="0" i="1">
              <a:effectLst/>
              <a:latin typeface="Calibri" panose="020F0502020204030204" pitchFamily="34" charset="0"/>
            </a:endParaRPr>
          </a:p>
          <a:p>
            <a:pPr marL="914400" lvl="1" indent="-457200">
              <a:buFont typeface="Arial" panose="020B0604020202020204" pitchFamily="34" charset="0"/>
              <a:buChar char="•"/>
            </a:pPr>
            <a:r>
              <a:rPr lang="en-US" sz="3200" i="1">
                <a:solidFill>
                  <a:schemeClr val="bg1"/>
                </a:solidFill>
                <a:latin typeface="Calibri" panose="020F0502020204030204" pitchFamily="34" charset="0"/>
              </a:rPr>
              <a:t>Angels = </a:t>
            </a:r>
            <a:r>
              <a:rPr lang="el-GR" sz="3200" b="0" i="0">
                <a:solidFill>
                  <a:srgbClr val="001320"/>
                </a:solidFill>
                <a:effectLst/>
                <a:latin typeface="Cardo"/>
              </a:rPr>
              <a:t>ἄγγελοι</a:t>
            </a:r>
            <a:r>
              <a:rPr lang="en-US" sz="3200" b="0" i="0">
                <a:solidFill>
                  <a:srgbClr val="001320"/>
                </a:solidFill>
                <a:effectLst/>
                <a:latin typeface="Cardo"/>
              </a:rPr>
              <a:t> (used 176 times in NT)</a:t>
            </a:r>
            <a:endParaRPr lang="en-US" sz="3200" i="1">
              <a:solidFill>
                <a:schemeClr val="bg1"/>
              </a:solidFill>
              <a:latin typeface="Calibri" panose="020F0502020204030204" pitchFamily="34" charset="0"/>
            </a:endParaRPr>
          </a:p>
          <a:p>
            <a:pPr marL="1371600" lvl="2" indent="-457200">
              <a:buFont typeface="Arial" panose="020B0604020202020204" pitchFamily="34" charset="0"/>
              <a:buChar char="•"/>
            </a:pPr>
            <a:r>
              <a:rPr lang="en-US" sz="3200" b="1" i="0" u="none" strike="noStrike">
                <a:solidFill>
                  <a:srgbClr val="0066AA"/>
                </a:solidFill>
                <a:effectLst/>
                <a:latin typeface="Arial" panose="020B0604020202020204" pitchFamily="34" charset="0"/>
              </a:rPr>
              <a:t>Definition: </a:t>
            </a:r>
            <a:r>
              <a:rPr lang="en-US" sz="3200" b="0" i="0">
                <a:solidFill>
                  <a:srgbClr val="001320"/>
                </a:solidFill>
                <a:effectLst/>
                <a:latin typeface="Roboto" panose="02000000000000000000" pitchFamily="2" charset="0"/>
              </a:rPr>
              <a:t>a messenger, delegate, angel</a:t>
            </a:r>
            <a:br>
              <a:rPr lang="en-US" sz="3200"/>
            </a:br>
            <a:r>
              <a:rPr lang="en-US" sz="3200" b="1" i="0" u="none" strike="noStrike">
                <a:solidFill>
                  <a:srgbClr val="0066AA"/>
                </a:solidFill>
                <a:effectLst/>
                <a:latin typeface="Arial" panose="020B0604020202020204" pitchFamily="34" charset="0"/>
              </a:rPr>
              <a:t>Usage: </a:t>
            </a:r>
            <a:r>
              <a:rPr lang="en-US" sz="3200" b="0" i="0">
                <a:solidFill>
                  <a:srgbClr val="001320"/>
                </a:solidFill>
                <a:effectLst/>
                <a:latin typeface="Roboto" panose="02000000000000000000" pitchFamily="2" charset="0"/>
              </a:rPr>
              <a:t>a messenger, generally a (supernatural) messenger from God, an angel, conveying news or behests from God to men.</a:t>
            </a:r>
          </a:p>
        </p:txBody>
      </p:sp>
      <p:sp>
        <p:nvSpPr>
          <p:cNvPr id="6" name="TextBox 5">
            <a:extLst>
              <a:ext uri="{FF2B5EF4-FFF2-40B4-BE49-F238E27FC236}">
                <a16:creationId xmlns:a16="http://schemas.microsoft.com/office/drawing/2014/main" id="{296FE97A-BE7A-354D-B6CB-EAC97FDCF705}"/>
              </a:ext>
            </a:extLst>
          </p:cNvPr>
          <p:cNvSpPr txBox="1"/>
          <p:nvPr/>
        </p:nvSpPr>
        <p:spPr>
          <a:xfrm>
            <a:off x="1077267" y="4845263"/>
            <a:ext cx="10462846" cy="1569660"/>
          </a:xfrm>
          <a:prstGeom prst="rect">
            <a:avLst/>
          </a:prstGeom>
          <a:noFill/>
        </p:spPr>
        <p:txBody>
          <a:bodyPr wrap="square" rtlCol="0">
            <a:spAutoFit/>
          </a:bodyPr>
          <a:lstStyle/>
          <a:p>
            <a:pPr algn="l"/>
            <a:endParaRPr lang="en-US" sz="3200" b="0" i="0">
              <a:solidFill>
                <a:srgbClr val="001320"/>
              </a:solidFill>
              <a:effectLst/>
              <a:latin typeface="Roboto" panose="02000000000000000000" pitchFamily="2" charset="0"/>
            </a:endParaRPr>
          </a:p>
          <a:p>
            <a:pPr marL="914400" lvl="1" indent="-457200">
              <a:buFont typeface="Arial" panose="020B0604020202020204" pitchFamily="34" charset="0"/>
              <a:buChar char="•"/>
            </a:pPr>
            <a:r>
              <a:rPr lang="en-US" sz="3200" i="1">
                <a:solidFill>
                  <a:schemeClr val="bg1"/>
                </a:solidFill>
                <a:latin typeface="Calibri" panose="020F0502020204030204" pitchFamily="34" charset="0"/>
              </a:rPr>
              <a:t>Lampstands</a:t>
            </a:r>
            <a:r>
              <a:rPr lang="en-US" sz="3200">
                <a:solidFill>
                  <a:schemeClr val="bg1"/>
                </a:solidFill>
                <a:latin typeface="Calibri" panose="020F0502020204030204" pitchFamily="34" charset="0"/>
              </a:rPr>
              <a:t> = Hebrew word would be </a:t>
            </a:r>
            <a:r>
              <a:rPr lang="en-US" sz="3200" i="1">
                <a:solidFill>
                  <a:schemeClr val="bg1"/>
                </a:solidFill>
                <a:latin typeface="Calibri" panose="020F0502020204030204" pitchFamily="34" charset="0"/>
              </a:rPr>
              <a:t>menorah</a:t>
            </a:r>
          </a:p>
          <a:p>
            <a:pPr marL="1371600" lvl="2" indent="-457200">
              <a:buFont typeface="Arial" panose="020B0604020202020204" pitchFamily="34" charset="0"/>
              <a:buChar char="•"/>
            </a:pPr>
            <a:r>
              <a:rPr lang="en-US" sz="3200" i="1">
                <a:solidFill>
                  <a:schemeClr val="bg1"/>
                </a:solidFill>
                <a:latin typeface="Calibri" panose="020F0502020204030204" pitchFamily="34" charset="0"/>
              </a:rPr>
              <a:t>Churches </a:t>
            </a:r>
            <a:r>
              <a:rPr lang="en-US" sz="3200">
                <a:solidFill>
                  <a:schemeClr val="bg1"/>
                </a:solidFill>
                <a:latin typeface="Calibri" panose="020F0502020204030204" pitchFamily="34" charset="0"/>
              </a:rPr>
              <a:t>are to be “</a:t>
            </a:r>
            <a:r>
              <a:rPr lang="en-US" sz="3200" b="1" i="1">
                <a:latin typeface="Calibri" panose="020F0502020204030204" pitchFamily="34" charset="0"/>
              </a:rPr>
              <a:t>light bearers</a:t>
            </a:r>
            <a:r>
              <a:rPr lang="en-US" sz="3200">
                <a:solidFill>
                  <a:schemeClr val="bg1"/>
                </a:solidFill>
                <a:latin typeface="Calibri" panose="020F0502020204030204" pitchFamily="34" charset="0"/>
              </a:rPr>
              <a:t>”</a:t>
            </a:r>
            <a:endParaRPr lang="en-US" sz="3200" i="1">
              <a:solidFill>
                <a:schemeClr val="bg1"/>
              </a:solidFill>
              <a:latin typeface="Calibri" panose="020F0502020204030204" pitchFamily="34" charset="0"/>
            </a:endParaRPr>
          </a:p>
        </p:txBody>
      </p:sp>
    </p:spTree>
    <p:extLst>
      <p:ext uri="{BB962C8B-B14F-4D97-AF65-F5344CB8AC3E}">
        <p14:creationId xmlns:p14="http://schemas.microsoft.com/office/powerpoint/2010/main" val="148418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TM04033917[[fn=Berlin]]_novariants" id="{309C13C0-3BE0-4E8F-8916-1D5516B3B5DD}" vid="{18E1BE87-7240-45DF-8788-3CAEB7F17A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5053</Words>
  <Application>Microsoft Office PowerPoint</Application>
  <PresentationFormat>Widescreen</PresentationFormat>
  <Paragraphs>207</Paragraphs>
  <Slides>26</Slides>
  <Notes>12</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bressay</vt:lpstr>
      <vt:lpstr>Calibri</vt:lpstr>
      <vt:lpstr>Cardo</vt:lpstr>
      <vt:lpstr>freight-sans-pro</vt:lpstr>
      <vt:lpstr>Helvetica Neue</vt:lpstr>
      <vt:lpstr>Roboto</vt:lpstr>
      <vt:lpstr>Times New Roman</vt:lpstr>
      <vt:lpstr>Trebuchet MS</vt:lpstr>
      <vt:lpstr>Berlin</vt:lpstr>
      <vt:lpstr>PowerPoint Presentation</vt:lpstr>
      <vt:lpstr>Prayer and Announcements</vt:lpstr>
      <vt:lpstr>Absence of Copyright</vt:lpstr>
      <vt:lpstr>PowerPoint Presentation</vt:lpstr>
      <vt:lpstr>PowerPoint Presentation</vt:lpstr>
      <vt:lpstr>PowerPoint Presentation</vt:lpstr>
      <vt:lpstr>PowerPoint Presentation</vt:lpstr>
      <vt:lpstr>PowerPoint Presentation</vt:lpstr>
      <vt:lpstr>PowerPoint Presentation</vt:lpstr>
      <vt:lpstr>Letters to the Seven Churches</vt:lpstr>
      <vt:lpstr>PowerPoint Presentation</vt:lpstr>
      <vt:lpstr>Structure of the Letters</vt:lpstr>
      <vt:lpstr>PowerPoint Presentation</vt:lpstr>
      <vt:lpstr>Ways to interpret the Letters</vt:lpstr>
      <vt:lpstr>PowerPoint Presentation</vt:lpstr>
      <vt:lpstr>Ephesus – Revelation 2:1-7</vt:lpstr>
      <vt:lpstr>Ephesus – Revelation 2:1-7</vt:lpstr>
      <vt:lpstr>Ephesus – Revelation 2:1-7</vt:lpstr>
      <vt:lpstr>Ephesus – Revelation 2:1-7</vt:lpstr>
      <vt:lpstr>Ephesus – Revelation 2:1-7</vt:lpstr>
      <vt:lpstr>Ephesus – Revelation 2:1-7</vt:lpstr>
      <vt:lpstr>Ephesus – Revelation 2:1-7</vt:lpstr>
      <vt:lpstr>End Here May 27th</vt:lpstr>
      <vt:lpstr>Absence of Copyright</vt:lpstr>
      <vt:lpstr>End Here May 27th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 Fike</dc:creator>
  <cp:lastModifiedBy>Lamar Morris</cp:lastModifiedBy>
  <cp:revision>26</cp:revision>
  <dcterms:created xsi:type="dcterms:W3CDTF">2020-05-12T01:25:54Z</dcterms:created>
  <dcterms:modified xsi:type="dcterms:W3CDTF">2020-06-04T14:19:26Z</dcterms:modified>
</cp:coreProperties>
</file>